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8" r:id="rId1"/>
  </p:sldMasterIdLst>
  <p:notesMasterIdLst>
    <p:notesMasterId r:id="rId78"/>
  </p:notesMasterIdLst>
  <p:handoutMasterIdLst>
    <p:handoutMasterId r:id="rId79"/>
  </p:handoutMasterIdLst>
  <p:sldIdLst>
    <p:sldId id="536" r:id="rId2"/>
    <p:sldId id="647" r:id="rId3"/>
    <p:sldId id="648" r:id="rId4"/>
    <p:sldId id="649" r:id="rId5"/>
    <p:sldId id="548" r:id="rId6"/>
    <p:sldId id="549" r:id="rId7"/>
    <p:sldId id="616" r:id="rId8"/>
    <p:sldId id="650" r:id="rId9"/>
    <p:sldId id="659" r:id="rId10"/>
    <p:sldId id="634" r:id="rId11"/>
    <p:sldId id="651" r:id="rId12"/>
    <p:sldId id="657" r:id="rId13"/>
    <p:sldId id="635" r:id="rId14"/>
    <p:sldId id="636" r:id="rId15"/>
    <p:sldId id="637" r:id="rId16"/>
    <p:sldId id="638" r:id="rId17"/>
    <p:sldId id="660" r:id="rId18"/>
    <p:sldId id="661" r:id="rId19"/>
    <p:sldId id="580" r:id="rId20"/>
    <p:sldId id="581" r:id="rId21"/>
    <p:sldId id="639" r:id="rId22"/>
    <p:sldId id="662" r:id="rId23"/>
    <p:sldId id="663" r:id="rId24"/>
    <p:sldId id="640" r:id="rId25"/>
    <p:sldId id="564" r:id="rId26"/>
    <p:sldId id="653" r:id="rId27"/>
    <p:sldId id="654" r:id="rId28"/>
    <p:sldId id="655" r:id="rId29"/>
    <p:sldId id="656" r:id="rId30"/>
    <p:sldId id="658" r:id="rId31"/>
    <p:sldId id="571" r:id="rId32"/>
    <p:sldId id="573" r:id="rId33"/>
    <p:sldId id="574" r:id="rId34"/>
    <p:sldId id="575" r:id="rId35"/>
    <p:sldId id="608" r:id="rId36"/>
    <p:sldId id="577" r:id="rId37"/>
    <p:sldId id="641" r:id="rId38"/>
    <p:sldId id="594" r:id="rId39"/>
    <p:sldId id="593" r:id="rId40"/>
    <p:sldId id="642" r:id="rId41"/>
    <p:sldId id="578" r:id="rId42"/>
    <p:sldId id="579" r:id="rId43"/>
    <p:sldId id="583" r:id="rId44"/>
    <p:sldId id="584" r:id="rId45"/>
    <p:sldId id="585" r:id="rId46"/>
    <p:sldId id="586" r:id="rId47"/>
    <p:sldId id="587" r:id="rId48"/>
    <p:sldId id="588" r:id="rId49"/>
    <p:sldId id="643" r:id="rId50"/>
    <p:sldId id="644" r:id="rId51"/>
    <p:sldId id="645" r:id="rId52"/>
    <p:sldId id="646" r:id="rId53"/>
    <p:sldId id="595" r:id="rId54"/>
    <p:sldId id="596" r:id="rId55"/>
    <p:sldId id="597" r:id="rId56"/>
    <p:sldId id="598" r:id="rId57"/>
    <p:sldId id="599" r:id="rId58"/>
    <p:sldId id="600" r:id="rId59"/>
    <p:sldId id="601" r:id="rId60"/>
    <p:sldId id="602" r:id="rId61"/>
    <p:sldId id="604" r:id="rId62"/>
    <p:sldId id="615" r:id="rId63"/>
    <p:sldId id="617" r:id="rId64"/>
    <p:sldId id="603" r:id="rId65"/>
    <p:sldId id="605" r:id="rId66"/>
    <p:sldId id="606" r:id="rId67"/>
    <p:sldId id="607" r:id="rId68"/>
    <p:sldId id="633" r:id="rId69"/>
    <p:sldId id="626" r:id="rId70"/>
    <p:sldId id="627" r:id="rId71"/>
    <p:sldId id="628" r:id="rId72"/>
    <p:sldId id="629" r:id="rId73"/>
    <p:sldId id="630" r:id="rId74"/>
    <p:sldId id="652" r:id="rId75"/>
    <p:sldId id="631" r:id="rId76"/>
    <p:sldId id="632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20AC06-FC25-EB4A-AEA2-37B223562EFE}">
          <p14:sldIdLst>
            <p14:sldId id="536"/>
            <p14:sldId id="647"/>
            <p14:sldId id="648"/>
            <p14:sldId id="649"/>
            <p14:sldId id="548"/>
            <p14:sldId id="549"/>
            <p14:sldId id="616"/>
            <p14:sldId id="650"/>
            <p14:sldId id="659"/>
            <p14:sldId id="634"/>
            <p14:sldId id="651"/>
            <p14:sldId id="657"/>
            <p14:sldId id="635"/>
            <p14:sldId id="636"/>
            <p14:sldId id="637"/>
            <p14:sldId id="638"/>
            <p14:sldId id="660"/>
            <p14:sldId id="661"/>
            <p14:sldId id="580"/>
            <p14:sldId id="581"/>
            <p14:sldId id="639"/>
            <p14:sldId id="662"/>
            <p14:sldId id="663"/>
            <p14:sldId id="640"/>
            <p14:sldId id="564"/>
            <p14:sldId id="653"/>
            <p14:sldId id="654"/>
            <p14:sldId id="655"/>
            <p14:sldId id="656"/>
            <p14:sldId id="658"/>
            <p14:sldId id="571"/>
            <p14:sldId id="573"/>
            <p14:sldId id="574"/>
            <p14:sldId id="575"/>
            <p14:sldId id="608"/>
            <p14:sldId id="577"/>
            <p14:sldId id="641"/>
            <p14:sldId id="594"/>
            <p14:sldId id="593"/>
            <p14:sldId id="642"/>
            <p14:sldId id="578"/>
            <p14:sldId id="579"/>
            <p14:sldId id="583"/>
            <p14:sldId id="584"/>
            <p14:sldId id="585"/>
            <p14:sldId id="586"/>
            <p14:sldId id="587"/>
            <p14:sldId id="588"/>
            <p14:sldId id="643"/>
            <p14:sldId id="644"/>
            <p14:sldId id="645"/>
            <p14:sldId id="646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4"/>
            <p14:sldId id="615"/>
            <p14:sldId id="617"/>
            <p14:sldId id="603"/>
            <p14:sldId id="605"/>
            <p14:sldId id="606"/>
            <p14:sldId id="607"/>
            <p14:sldId id="633"/>
            <p14:sldId id="626"/>
            <p14:sldId id="627"/>
            <p14:sldId id="628"/>
            <p14:sldId id="629"/>
            <p14:sldId id="630"/>
            <p14:sldId id="652"/>
            <p14:sldId id="631"/>
            <p14:sldId id="6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2" pos="2303">
          <p15:clr>
            <a:srgbClr val="A4A3A4"/>
          </p15:clr>
        </p15:guide>
        <p15:guide id="3" orient="horz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66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4" autoAdjust="0"/>
    <p:restoredTop sz="80165" autoAdjust="0"/>
  </p:normalViewPr>
  <p:slideViewPr>
    <p:cSldViewPr>
      <p:cViewPr varScale="1">
        <p:scale>
          <a:sx n="100" d="100"/>
          <a:sy n="100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970" y="66"/>
      </p:cViewPr>
      <p:guideLst>
        <p:guide pos="2303"/>
        <p:guide orient="horz"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63" y="9119743"/>
            <a:ext cx="3169975" cy="479813"/>
          </a:xfrm>
          <a:prstGeom prst="rect">
            <a:avLst/>
          </a:prstGeom>
        </p:spPr>
        <p:txBody>
          <a:bodyPr vert="horz" lIns="95098" tIns="47549" rIns="95098" bIns="47549" rtlCol="0" anchor="b"/>
          <a:lstStyle>
            <a:lvl1pPr algn="r">
              <a:defRPr sz="1200"/>
            </a:lvl1pPr>
          </a:lstStyle>
          <a:p>
            <a:fld id="{3A2E9880-1EC5-4A8F-83B0-CB814325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920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3T13:50:11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24575,'0'23'0,"0"5"0,0 2 0,0 4 0,0 3 0,-3-4 0,0 0-8503,-1 0 8503,2-9 302,-2 11-302,2-14 0,-2 16 0,2-17 0,-2 19 0,1-22 0,-1 23 0,3-9 0,1 11 0,0 4 6082,0-18-6082,0 10-4665,0-12 4665,0 1 0,0-4 0,0 2 0,0 6 0,0-1 0,0-1 0,0-3 0,0 10 0,0-6 0,0 15 0,0-28 0,0 19 0,0-23 6784,0 18-6784,0-22 0,0 23 0,0-19 0,0 12 0,0-8 0,0-5 0,0 2 0,0-3 0,0-2 0,0 0 0,0-3 0,0-1 0,0-1 0,0 1 0,0-1 0,0 2 0,0-3 0,0 4 0,0-6 0,0 7 0,0-7 0,0 5 0,0-4 0,0 5 0,2-2 0,0 1 0,1-1 0,-1-1 0,0 1 0,0-1 0,1 1 0,-1-1 0,2 3 0,-3-2 0,3 1 0,-1 0 0,-2-3 0,3 4 0,-3-5 0,2 5 0,-1-5 0,1 5 0,-2-5 0,2 2 0,-2-4 0,3 0 0,-4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3T13:50:18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24575,'13'22'0,"0"-1"0,7-2 0,-2 3 0,9 2 0,-9-2 0,3-6 0,-8-3 0,-6-6 0,6 3 0,-6-5 0,7 5 0,-8-5 0,10 7 0,-4-1 0,0-4 0,9 10 0,-15-12 0,16 12 0,-13-9 0,5 6 0,0-2 0,-1-2 0,5 2 0,-3-2 0,0 2 0,-3-3 0,-1 2 0,-2-2 0,6 4 0,-3-5 0,4 2 0,-6-4 0,0 4 0,-5-5 0,5 5 0,-5-5 0,6 5 0,-4-2 0,-2 1 0,4 5 0,-7-10 0,6 8 0,-5-8 0,4 2 0,-1 1 0,-3-2 0,2 1 0,-5 0 0,0-3 0,0 4 0,0-6 0,3-1 0,-2-1 0,2-5 0,1 0 0,-3 1 0,12-18 0,-5 13 0,13-32 0,-9 24 0,5-12 0,-8 4 0,-1 2 0,6-9 0,-2 7 0,7-3 0,-6 8 0,5-16 0,-5 13 0,3-4 0,2-5 0,-7 8 0,8-12 0,-10 16 0,7 2 0,-11 12 0,7-9 0,-9 11 0,10-11 0,-11 12 0,18-11 0,-15 11 0,9-6 0,-10 6 0,1 1 0,-1 1 0,3-2 0,-2 1 0,1-4 0,-1 5 0,-1 0 0,2 2 0,-3 0 0,3-3 0,-3 1 0,3-1 0,-3 2 0,3-3 0,-3 3 0,4-3 0,-1 3 0,-1 1 0,3 0 0,-5-2 0,4 0 0,0-1 0,-2 1 0,1 2 0,-1 0 0,-1 0 0,2 0 0,-3 0 0,4 0 0,-5 0 0,1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276225"/>
            <a:ext cx="6624638" cy="4967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33" y="9000097"/>
            <a:ext cx="3184928" cy="481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50" tIns="48525" rIns="97050" bIns="48525" numCol="1" anchor="b" anchorCtr="0" compatLnSpc="1">
            <a:prstTxWarp prst="textNoShape">
              <a:avLst/>
            </a:prstTxWarp>
          </a:bodyPr>
          <a:lstStyle>
            <a:lvl1pPr algn="r" defTabSz="970591">
              <a:defRPr sz="1200"/>
            </a:lvl1pPr>
          </a:lstStyle>
          <a:p>
            <a:pPr>
              <a:defRPr/>
            </a:pPr>
            <a:fld id="{B5AAD2D1-61E3-437E-A834-9D93881873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2062" y="5701354"/>
            <a:ext cx="6995894" cy="3464084"/>
            <a:chOff x="137243" y="5655444"/>
            <a:chExt cx="7040715" cy="3346667"/>
          </a:xfrm>
        </p:grpSpPr>
        <p:sp>
          <p:nvSpPr>
            <p:cNvPr id="21" name="Line 3"/>
            <p:cNvSpPr>
              <a:spLocks noChangeShapeType="1"/>
            </p:cNvSpPr>
            <p:nvPr/>
          </p:nvSpPr>
          <p:spPr bwMode="auto">
            <a:xfrm>
              <a:off x="137243" y="5655444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2" name="Line 4"/>
            <p:cNvSpPr>
              <a:spLocks noChangeShapeType="1"/>
            </p:cNvSpPr>
            <p:nvPr/>
          </p:nvSpPr>
          <p:spPr bwMode="auto">
            <a:xfrm>
              <a:off x="137243" y="6122079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3" name="Line 5"/>
            <p:cNvSpPr>
              <a:spLocks noChangeShapeType="1"/>
            </p:cNvSpPr>
            <p:nvPr/>
          </p:nvSpPr>
          <p:spPr bwMode="auto">
            <a:xfrm>
              <a:off x="137243" y="6593625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4" name="Line 6"/>
            <p:cNvSpPr>
              <a:spLocks noChangeShapeType="1"/>
            </p:cNvSpPr>
            <p:nvPr/>
          </p:nvSpPr>
          <p:spPr bwMode="auto">
            <a:xfrm>
              <a:off x="137243" y="7093004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5" name="Line 7"/>
            <p:cNvSpPr>
              <a:spLocks noChangeShapeType="1"/>
            </p:cNvSpPr>
            <p:nvPr/>
          </p:nvSpPr>
          <p:spPr bwMode="auto">
            <a:xfrm>
              <a:off x="137243" y="7561276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auto">
            <a:xfrm>
              <a:off x="137243" y="8029547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137243" y="8532203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137243" y="9002111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2988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49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89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8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All are flawed!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each of these is well thought out, they are artificial and based on conjecture.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93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36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46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/meridian/docs/basics/using-mmm-data-platform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53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55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45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2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33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43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5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4464050"/>
            <a:ext cx="5592763" cy="36528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21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4464050"/>
            <a:ext cx="5592763" cy="36528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7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4464050"/>
            <a:ext cx="5592763" cy="36528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31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60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4464050"/>
            <a:ext cx="5592763" cy="36528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012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37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7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long tail of the search Demand Curve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76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3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www.kantar.com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/inspiration/brands/is-brand-differentiation-an-effective-way-to-reduce-customer-price-sensitivity?utm_source=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linkedin&amp;utm_medium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=social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05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4464050"/>
            <a:ext cx="5592763" cy="3652838"/>
          </a:xfrm>
          <a:prstGeom prst="rect">
            <a:avLst/>
          </a:prstGeom>
        </p:spPr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faint cream of the paid search box means that users may easily ignore organic search results further down, depending on the quality of their screen (or eyesight).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28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4464050"/>
            <a:ext cx="5592763" cy="36528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50 users x 0.08 = 4 users</a:t>
            </a:r>
          </a:p>
          <a:p>
            <a:r>
              <a:rPr lang="en-US" dirty="0"/>
              <a:t>100 users x 0,08</a:t>
            </a:r>
            <a:r>
              <a:rPr lang="en-US" baseline="0" dirty="0"/>
              <a:t> = 8 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912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4464050"/>
            <a:ext cx="5592763" cy="3652838"/>
          </a:xfrm>
          <a:prstGeom prst="rect">
            <a:avLst/>
          </a:prstGeom>
        </p:spPr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64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15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57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36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Getting</a:t>
            </a:r>
            <a:r>
              <a:rPr lang="en-US" baseline="0" dirty="0"/>
              <a:t> customers come through your website through search engines without paying for it seems like a much better option but it takes work.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40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4464050"/>
            <a:ext cx="5592763" cy="36528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67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502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6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122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2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98500" y="4464050"/>
            <a:ext cx="5592763" cy="36528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848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037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61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607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07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022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390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73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6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620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444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958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Pipeline</a:t>
            </a:r>
            <a:r>
              <a:rPr lang="en-US" baseline="0" dirty="0"/>
              <a:t> Retailer vs.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27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4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(Worldwide Advertising Research Center) and GWI (Global Web Index) have released findings of a global study of consumers purporting to show the ad spending gaps across media, as well as international markets.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4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80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Blockchain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StartUp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 browser from Brave Software relies on an unusual business model: it strips out ads from websites, replaces them with its own ads, then allows users to send money to sites they like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Faster b/c it eliminates ads (downloads less data). Loads 3 times</a:t>
            </a:r>
            <a:r>
              <a:rPr lang="en-US" baseline="0" dirty="0"/>
              <a:t> faster than google.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Eliminates Ad Trackers,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 efforts by advertisers to first identify users, then follow those users. That makes Brave users more anonymous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not store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3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Program Name                                                                            Date (e.g. July 1 to July 9, 2011)                                  Speaker/Faculty Name</a:t>
            </a:r>
          </a:p>
        </p:txBody>
      </p:sp>
    </p:spTree>
    <p:extLst>
      <p:ext uri="{BB962C8B-B14F-4D97-AF65-F5344CB8AC3E}">
        <p14:creationId xmlns:p14="http://schemas.microsoft.com/office/powerpoint/2010/main" val="251712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72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3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533478"/>
          </a:xfrm>
        </p:spPr>
        <p:txBody>
          <a:bodyPr/>
          <a:lstStyle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4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8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4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2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8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 dirty="0"/>
              <a:t>Click icon to add clip art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9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8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8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TlpDQjqB1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7" Type="http://schemas.openxmlformats.org/officeDocument/2006/relationships/image" Target="../media/image7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tiff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TRANSFORMATION, SOCIAL MEDIA AND CONSUMER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830" y="2790782"/>
            <a:ext cx="7567594" cy="461665"/>
          </a:xfrm>
        </p:spPr>
        <p:txBody>
          <a:bodyPr/>
          <a:lstStyle/>
          <a:p>
            <a:r>
              <a:rPr lang="en-US" dirty="0"/>
              <a:t>Dr. Ceren Kolsarici</a:t>
            </a:r>
          </a:p>
        </p:txBody>
      </p:sp>
    </p:spTree>
    <p:extLst>
      <p:ext uri="{BB962C8B-B14F-4D97-AF65-F5344CB8AC3E}">
        <p14:creationId xmlns:p14="http://schemas.microsoft.com/office/powerpoint/2010/main" val="67243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PRIVACY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CHANGING IN AD MEASUREMENT?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3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3266" y="6955"/>
            <a:ext cx="7500665" cy="648072"/>
          </a:xfrm>
        </p:spPr>
        <p:txBody>
          <a:bodyPr/>
          <a:lstStyle/>
          <a:p>
            <a:r>
              <a:rPr lang="en-US" dirty="0"/>
              <a:t>“Change is the only Constant,” </a:t>
            </a:r>
            <a:r>
              <a:rPr lang="en-US" sz="2400" dirty="0"/>
              <a:t>Heraclitus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09182"/>
            <a:ext cx="5602014" cy="4818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23" y="990600"/>
            <a:ext cx="1028065" cy="1285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7827" y="990600"/>
            <a:ext cx="661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Brendan </a:t>
            </a:r>
            <a:r>
              <a:rPr lang="en-US" dirty="0" err="1"/>
              <a:t>Eich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creator of JavaScript, co-founder of Firefox founded a </a:t>
            </a:r>
            <a:r>
              <a:rPr lang="en-US" dirty="0" err="1"/>
              <a:t>Blockchain</a:t>
            </a:r>
            <a:r>
              <a:rPr lang="en-US" dirty="0"/>
              <a:t> startup: BRAVE</a:t>
            </a:r>
          </a:p>
        </p:txBody>
      </p:sp>
    </p:spTree>
    <p:extLst>
      <p:ext uri="{BB962C8B-B14F-4D97-AF65-F5344CB8AC3E}">
        <p14:creationId xmlns:p14="http://schemas.microsoft.com/office/powerpoint/2010/main" val="180028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the way users interact with ads</a:t>
            </a:r>
          </a:p>
          <a:p>
            <a:r>
              <a:rPr lang="en-US" dirty="0"/>
              <a:t>Break up the current monopoly on digital advertising by allowing publishers and advertisers to trade on the value of users’ attention</a:t>
            </a:r>
          </a:p>
          <a:p>
            <a:r>
              <a:rPr lang="en-US" dirty="0"/>
              <a:t>Compensate users using the BAT token</a:t>
            </a:r>
          </a:p>
          <a:p>
            <a:pPr lvl="1"/>
            <a:r>
              <a:rPr lang="en-US" dirty="0"/>
              <a:t>Users get to choose which ads they like and opt-in to categories they like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BRAVE </a:t>
            </a:r>
            <a:r>
              <a:rPr lang="en-US" dirty="0" err="1"/>
              <a:t>Blockchain</a:t>
            </a:r>
            <a:r>
              <a:rPr lang="en-US" dirty="0"/>
              <a:t> Browser and BAT (Basic Attention Token)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127686" y="3733800"/>
            <a:ext cx="7880351" cy="166969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WIN-WIN </a:t>
            </a:r>
          </a:p>
          <a:p>
            <a:pPr algn="ctr"/>
            <a:r>
              <a:rPr lang="en-US" dirty="0">
                <a:sym typeface="Wingdings"/>
              </a:rPr>
              <a:t> Marketers get better advertising data and targeting, </a:t>
            </a:r>
          </a:p>
          <a:p>
            <a:pPr marL="285750" indent="-285750" algn="ctr">
              <a:buFont typeface="Wingdings" charset="2"/>
              <a:buChar char="à"/>
            </a:pPr>
            <a:r>
              <a:rPr lang="en-US" dirty="0">
                <a:sym typeface="Wingdings"/>
              </a:rPr>
              <a:t>publishers get better revenue and control over the ads they display</a:t>
            </a:r>
          </a:p>
          <a:p>
            <a:pPr marL="285750" indent="-285750" algn="ctr">
              <a:buFont typeface="Wingdings" charset="2"/>
              <a:buChar char="à"/>
            </a:pPr>
            <a:r>
              <a:rPr lang="en-US" dirty="0">
                <a:sym typeface="Wingdings"/>
              </a:rPr>
              <a:t>Users get fewer, better quality ads, and they get compensated for their attention and data, and their data is encrypted in the </a:t>
            </a:r>
            <a:r>
              <a:rPr lang="en-US" dirty="0" err="1">
                <a:sym typeface="Wingdings"/>
              </a:rPr>
              <a:t>blockchain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55" y="3733800"/>
            <a:ext cx="1506950" cy="150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2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of Data Privacy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42900" y="3096424"/>
            <a:ext cx="8458200" cy="1066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2002                                             2012              2018                              2020                   2021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400800"/>
            <a:ext cx="7697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safecomputing.umich.edu</a:t>
            </a:r>
            <a:r>
              <a:rPr lang="en-US" sz="800" dirty="0"/>
              <a:t>/privacy/history-of-privacy-timeline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096000" y="3735444"/>
            <a:ext cx="2383830" cy="2603500"/>
            <a:chOff x="6096000" y="3735444"/>
            <a:chExt cx="2383830" cy="26035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r="40204"/>
            <a:stretch/>
          </p:blipFill>
          <p:spPr>
            <a:xfrm>
              <a:off x="6096000" y="3735444"/>
              <a:ext cx="2383830" cy="260350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6096000" y="4261567"/>
              <a:ext cx="2383830" cy="1654746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84" y="924542"/>
            <a:ext cx="1908904" cy="21566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64" y="1284344"/>
            <a:ext cx="2169586" cy="16874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05" y="4042922"/>
            <a:ext cx="2506990" cy="17380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26" y="1250950"/>
            <a:ext cx="1434401" cy="1689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48F6DA-3EC2-5EB4-5D90-D9B739F33B22}"/>
              </a:ext>
            </a:extLst>
          </p:cNvPr>
          <p:cNvSpPr/>
          <p:nvPr/>
        </p:nvSpPr>
        <p:spPr>
          <a:xfrm>
            <a:off x="131637" y="4178482"/>
            <a:ext cx="29163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202124"/>
                </a:solidFill>
                <a:latin typeface="arial" panose="020B0604020202020204" pitchFamily="34" charset="0"/>
              </a:rPr>
              <a:t>According to the GDPR, organizations must provide people with a privacy notice that is: </a:t>
            </a:r>
            <a:r>
              <a:rPr lang="en-CA" sz="1200" b="1" dirty="0">
                <a:solidFill>
                  <a:srgbClr val="202124"/>
                </a:solidFill>
                <a:latin typeface="arial" panose="020B0604020202020204" pitchFamily="34" charset="0"/>
              </a:rPr>
              <a:t>In a concise, transparent, intelligible, and easily accessible form</a:t>
            </a:r>
            <a:r>
              <a:rPr lang="en-CA" sz="1200" dirty="0">
                <a:solidFill>
                  <a:srgbClr val="202124"/>
                </a:solidFill>
                <a:latin typeface="arial" panose="020B0604020202020204" pitchFamily="34" charset="0"/>
              </a:rPr>
              <a:t>. Written in clear and plain language, particularly for any information addressed specifically to a child. Delivered in a timely manner.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271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Tracked Behavior on a Website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1026" name="Picture 2" descr="End of Third-Party Cookies, Emerging Alternatives and What This Means for  Marketers - Business 2 Commun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9" y="1905000"/>
            <a:ext cx="8497311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28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Privacy Concerns Impact Some Areas More than Others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Becoming Obsolete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Conversion tracking by ad platforms</a:t>
            </a:r>
          </a:p>
          <a:p>
            <a:r>
              <a:rPr lang="en-US" dirty="0"/>
              <a:t>Programmatic display ad measurement</a:t>
            </a:r>
          </a:p>
          <a:p>
            <a:r>
              <a:rPr lang="en-US" dirty="0"/>
              <a:t>Profiling and targeting</a:t>
            </a:r>
          </a:p>
          <a:p>
            <a:r>
              <a:rPr lang="en-US" dirty="0"/>
              <a:t>Frequency capping</a:t>
            </a:r>
          </a:p>
          <a:p>
            <a:r>
              <a:rPr lang="en-US" dirty="0"/>
              <a:t>Remarketing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Still in Play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ads</a:t>
            </a:r>
          </a:p>
          <a:p>
            <a:r>
              <a:rPr lang="en-US" dirty="0"/>
              <a:t>Platforms with first-party data can still deliver targeted ads</a:t>
            </a:r>
          </a:p>
          <a:p>
            <a:r>
              <a:rPr lang="en-US" dirty="0"/>
              <a:t>Advertisers’ use of first-party data</a:t>
            </a:r>
          </a:p>
          <a:p>
            <a:r>
              <a:rPr lang="en-US" dirty="0"/>
              <a:t>First-party cookies on your own websites </a:t>
            </a:r>
            <a:r>
              <a:rPr lang="en-US" sz="1800" dirty="0"/>
              <a:t>(e.g. Google’s customer match, FB’s custom audiences)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597650"/>
            <a:ext cx="4943475" cy="260350"/>
          </a:xfrm>
        </p:spPr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7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Solutions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Server-to-server Tracking </a:t>
            </a:r>
            <a:r>
              <a:rPr lang="en-US" dirty="0"/>
              <a:t>connects ad platforms’ and advertisers’ servers without the need for browser- or device-based tracking (e.g. Facebook’s Conversion API, Google's server-side tagging)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On-device</a:t>
            </a:r>
            <a:r>
              <a:rPr lang="en-US" dirty="0"/>
              <a:t> privacy-enhancing technologies (PET) where processing happens on the user’s device and data is shared back in a privacy-safe manner (e.g. Apple’s browser events like Private Click Measurement and App events like </a:t>
            </a:r>
            <a:r>
              <a:rPr lang="en-US" dirty="0" err="1"/>
              <a:t>SKadNetwork</a:t>
            </a:r>
            <a:r>
              <a:rPr lang="en-US" dirty="0"/>
              <a:t>, Google’s Privacy sandbox)</a:t>
            </a:r>
          </a:p>
          <a:p>
            <a:pPr lvl="1"/>
            <a:r>
              <a:rPr lang="en-US" dirty="0"/>
              <a:t>Or…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Measurement in a Privacy-First Future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0" y="6597650"/>
            <a:ext cx="4943475" cy="260350"/>
          </a:xfrm>
        </p:spPr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735456"/>
            <a:ext cx="5014274" cy="28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07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1112F8-13DB-5440-0B08-1937CB95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Attribution game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DF5DE1-5460-B1BF-764C-57C7CD52E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B13458-CFE4-E5CC-5C8A-5B0DF21F0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8" name="Picture 7" descr="A hand holding a game board&#10;&#10;Description automatically generated">
            <a:extLst>
              <a:ext uri="{FF2B5EF4-FFF2-40B4-BE49-F238E27FC236}">
                <a16:creationId xmlns:a16="http://schemas.microsoft.com/office/drawing/2014/main" id="{D86E44F3-C197-9517-CD97-2394809DC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07" y="720315"/>
            <a:ext cx="4365681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1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489E45-057F-0EF7-A7E4-79FEA4D04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Three Trends Precipitating the Need for More Sophisticated Media Assessment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8FA66-4070-6BA0-13E9-FFD47E625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The need to measure and optimize for ROI in both performance and brand spend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Adapt to the declining availability in the event-level data due to privacy related considerations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Capture complexities of digital media while incorporating traditional media such as linear TV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4A093-D283-3B85-898C-CC9678A97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© Ceren Kolsarici</a:t>
            </a:r>
          </a:p>
        </p:txBody>
      </p:sp>
      <p:pic>
        <p:nvPicPr>
          <p:cNvPr id="1026" name="Picture 2" descr="Nlp Journey 1920x1080">
            <a:extLst>
              <a:ext uri="{FF2B5EF4-FFF2-40B4-BE49-F238E27FC236}">
                <a16:creationId xmlns:a16="http://schemas.microsoft.com/office/drawing/2014/main" id="{590D3D89-0B93-AB7A-F510-1E4B48C7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7" t="21205" b="7037"/>
          <a:stretch/>
        </p:blipFill>
        <p:spPr bwMode="auto">
          <a:xfrm>
            <a:off x="4128236" y="1821069"/>
            <a:ext cx="4545864" cy="301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3221B6-2A4A-8A11-5BAC-F0C47ECA686A}"/>
              </a:ext>
            </a:extLst>
          </p:cNvPr>
          <p:cNvSpPr txBox="1"/>
          <p:nvPr/>
        </p:nvSpPr>
        <p:spPr>
          <a:xfrm>
            <a:off x="5943600" y="5532818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Nonlinear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D9BE3A-04BD-164A-86F5-7CF04EFD447A}"/>
                  </a:ext>
                </a:extLst>
              </p14:cNvPr>
              <p14:cNvContentPartPr/>
              <p14:nvPr/>
            </p14:nvContentPartPr>
            <p14:xfrm>
              <a:off x="6463940" y="4884180"/>
              <a:ext cx="19440" cy="506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D9BE3A-04BD-164A-86F5-7CF04EFD44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5300" y="4875540"/>
                <a:ext cx="3708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6DB499-684A-1D8E-556E-3F69D2E7D4B4}"/>
                  </a:ext>
                </a:extLst>
              </p14:cNvPr>
              <p14:cNvContentPartPr/>
              <p14:nvPr/>
            </p14:nvContentPartPr>
            <p14:xfrm>
              <a:off x="6268460" y="5204580"/>
              <a:ext cx="385560" cy="236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6DB499-684A-1D8E-556E-3F69D2E7D4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9460" y="5195580"/>
                <a:ext cx="403200" cy="25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403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&amp; AI can resolve the long-debated attribution problem </a:t>
            </a:r>
          </a:p>
          <a:p>
            <a:pPr lvl="1"/>
            <a:r>
              <a:rPr lang="en-US" dirty="0"/>
              <a:t>If you divide your advertising and promotion budget across multiple touchpoints, which ones get the credit? What percent of the credit should they get?</a:t>
            </a:r>
          </a:p>
          <a:p>
            <a:r>
              <a:rPr lang="en-US" dirty="0"/>
              <a:t>In the real world, there’s no telling if people actually heard your radio ad, saw your television commercial, glanced at your newspaper insert, or noticed your poster on the side of a bus.</a:t>
            </a:r>
          </a:p>
          <a:p>
            <a:r>
              <a:rPr lang="en-US" dirty="0"/>
              <a:t>Online platforms allow us to capture so much information, stitching together the touchpoint interactions to establish bragging rights between marketing functions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Attribution is Challenging both in Theory and Practice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6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B6FEC8-7FBC-F63B-2C87-FF8C1A03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</a:t>
            </a:r>
            <a:r>
              <a:rPr lang="en-US" dirty="0">
                <a:solidFill>
                  <a:srgbClr val="FF0000"/>
                </a:solidFill>
              </a:rPr>
              <a:t>IS</a:t>
            </a:r>
            <a:r>
              <a:rPr lang="en-US" dirty="0"/>
              <a:t> Growth Hacking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83F80C-9C5F-43D2-478B-F516984FE4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35704E-CFA0-6AB8-018E-8F52C003A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041475"/>
            <a:ext cx="6007100" cy="433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4DDBF0-BCB4-5EAA-5905-BB21B9BFD300}"/>
              </a:ext>
            </a:extLst>
          </p:cNvPr>
          <p:cNvSpPr/>
          <p:nvPr/>
        </p:nvSpPr>
        <p:spPr>
          <a:xfrm>
            <a:off x="6144491" y="2139601"/>
            <a:ext cx="2971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 coined by Dropbox Alum, Sean Ellis.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DBs referral programs made up for 40% of its sign-ups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Immediately adopted by the </a:t>
            </a:r>
            <a:r>
              <a:rPr lang="en-US" dirty="0" err="1"/>
              <a:t>Slicon</a:t>
            </a:r>
            <a:r>
              <a:rPr lang="en-US" dirty="0"/>
              <a:t> Valley companies like </a:t>
            </a:r>
            <a:r>
              <a:rPr lang="en-US" dirty="0" err="1"/>
              <a:t>AirBnb</a:t>
            </a:r>
            <a:r>
              <a:rPr lang="en-US" dirty="0"/>
              <a:t>, Uber, 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growth &amp; virality by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C66C6C-FD0A-7D1C-2A1B-2170FA3A11E8}"/>
              </a:ext>
            </a:extLst>
          </p:cNvPr>
          <p:cNvSpPr/>
          <p:nvPr/>
        </p:nvSpPr>
        <p:spPr>
          <a:xfrm>
            <a:off x="349249" y="5508493"/>
            <a:ext cx="8261351" cy="958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i="1" dirty="0">
                <a:solidFill>
                  <a:srgbClr val="4D4E4E"/>
                </a:solidFill>
                <a:latin typeface="proxima-nova"/>
              </a:rPr>
              <a:t>“Growth hacking threw out the playbook of traditional marketing and replaced it with only what is testable, trackable, and scalable. Its tools are emails, pay-per-click ads, blogs, and platform APIs…”  Ryan Holiday, Author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7A626-6D8E-9CD0-FE60-843F894AE47D}"/>
              </a:ext>
            </a:extLst>
          </p:cNvPr>
          <p:cNvSpPr txBox="1"/>
          <p:nvPr/>
        </p:nvSpPr>
        <p:spPr>
          <a:xfrm>
            <a:off x="6494384" y="1618503"/>
            <a:ext cx="23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CODING + MARKETING</a:t>
            </a:r>
          </a:p>
        </p:txBody>
      </p:sp>
    </p:spTree>
    <p:extLst>
      <p:ext uri="{BB962C8B-B14F-4D97-AF65-F5344CB8AC3E}">
        <p14:creationId xmlns:p14="http://schemas.microsoft.com/office/powerpoint/2010/main" val="2424855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Attribution Models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098014"/>
            <a:ext cx="5943018" cy="2924175"/>
          </a:xfrm>
          <a:prstGeom prst="rect">
            <a:avLst/>
          </a:prstGeom>
        </p:spPr>
      </p:pic>
      <p:sp>
        <p:nvSpPr>
          <p:cNvPr id="7" name="5-Point Star 6"/>
          <p:cNvSpPr/>
          <p:nvPr/>
        </p:nvSpPr>
        <p:spPr>
          <a:xfrm>
            <a:off x="7695618" y="3416300"/>
            <a:ext cx="413333" cy="48577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9249" y="4648200"/>
            <a:ext cx="82613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Instead of rules based on conjecture, data-driven attribution has the ability to make decisions based on actual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not wise to continue to invest in, execute and analyze digital marketing in a siloed channel-by-channel fashion.</a:t>
            </a:r>
          </a:p>
        </p:txBody>
      </p:sp>
    </p:spTree>
    <p:extLst>
      <p:ext uri="{BB962C8B-B14F-4D97-AF65-F5344CB8AC3E}">
        <p14:creationId xmlns:p14="http://schemas.microsoft.com/office/powerpoint/2010/main" val="3450010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and adapt your current strategy</a:t>
            </a:r>
          </a:p>
          <a:p>
            <a:pPr lvl="1"/>
            <a:r>
              <a:rPr lang="en-US" dirty="0"/>
              <a:t>Methods like multi-touch attribution that are highly reliant on cookies and other mechanisms like mobile device identifiers may no longer be feasible</a:t>
            </a:r>
          </a:p>
          <a:p>
            <a:pPr lvl="1"/>
            <a:r>
              <a:rPr lang="en-US" dirty="0"/>
              <a:t>Shift to unaffected advertising media (contextual, CTV, retail media)</a:t>
            </a:r>
          </a:p>
          <a:p>
            <a:r>
              <a:rPr lang="en-US" dirty="0"/>
              <a:t>Consider existing privacy-conscious measurement methods</a:t>
            </a:r>
          </a:p>
          <a:p>
            <a:pPr lvl="1"/>
            <a:r>
              <a:rPr lang="en-US" dirty="0"/>
              <a:t>The good old </a:t>
            </a:r>
            <a:r>
              <a:rPr lang="en-US" b="1" dirty="0"/>
              <a:t>Marketing Mix Modeling (MMM)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Combine experimental and observational data. Geo-experiments which measure incremental performance driven by ad exposure by comparing geographic-level data from test and control markets. </a:t>
            </a:r>
          </a:p>
          <a:p>
            <a:pPr lvl="1"/>
            <a:r>
              <a:rPr lang="en-US" dirty="0"/>
              <a:t>Brand lift which use polling to help understand the true value of your ad campaigns. Yet, such survey-based methods are prone to biases</a:t>
            </a:r>
          </a:p>
          <a:p>
            <a:r>
              <a:rPr lang="en-US" dirty="0"/>
              <a:t>Explore fresh, privacy-first solutions</a:t>
            </a:r>
          </a:p>
          <a:p>
            <a:pPr lvl="1"/>
            <a:r>
              <a:rPr lang="en-US" dirty="0"/>
              <a:t>The advertising ecosystem is not static. Closely follow innovation and be ready to adapt (e.g. Facebook’s Conversions API)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Attribution in a Privacy-First Future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A80C6-035D-DEA9-ADBC-7F05C49A4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the privacy and regulatory environment continuous to change, MMMs are once again becoming an increasingly important part of an effective measurement strategy</a:t>
            </a:r>
          </a:p>
          <a:p>
            <a:endParaRPr lang="en-US" dirty="0"/>
          </a:p>
          <a:p>
            <a:r>
              <a:rPr lang="en-US" dirty="0"/>
              <a:t>Tech giants recently launched open-source MMM tools</a:t>
            </a:r>
          </a:p>
          <a:p>
            <a:pPr lvl="1"/>
            <a:r>
              <a:rPr lang="en-US" dirty="0"/>
              <a:t>Facebook launched </a:t>
            </a:r>
            <a:r>
              <a:rPr lang="en-US" b="1" dirty="0"/>
              <a:t>Robyn </a:t>
            </a:r>
            <a:r>
              <a:rPr lang="en-US" dirty="0"/>
              <a:t>in 2020</a:t>
            </a:r>
          </a:p>
          <a:p>
            <a:pPr lvl="1"/>
            <a:r>
              <a:rPr lang="en-US" dirty="0"/>
              <a:t>Uber launched </a:t>
            </a:r>
            <a:r>
              <a:rPr lang="en-US" b="1" dirty="0"/>
              <a:t>Orbit</a:t>
            </a:r>
            <a:r>
              <a:rPr lang="en-US" dirty="0"/>
              <a:t> in 2021</a:t>
            </a:r>
          </a:p>
          <a:p>
            <a:pPr lvl="1"/>
            <a:r>
              <a:rPr lang="en-US" dirty="0"/>
              <a:t>Amazon launched automated MMM in November 2022 </a:t>
            </a:r>
            <a:r>
              <a:rPr lang="en-US" sz="1800" dirty="0"/>
              <a:t>(not open source)</a:t>
            </a:r>
          </a:p>
          <a:p>
            <a:pPr lvl="1"/>
            <a:r>
              <a:rPr lang="en-US" dirty="0"/>
              <a:t>Google launched </a:t>
            </a:r>
            <a:r>
              <a:rPr lang="en-US" b="1" dirty="0"/>
              <a:t>Meridian </a:t>
            </a:r>
            <a:r>
              <a:rPr lang="en-US" dirty="0"/>
              <a:t>in March 2024 </a:t>
            </a:r>
          </a:p>
          <a:p>
            <a:pPr lvl="1"/>
            <a:endParaRPr lang="en-US" dirty="0"/>
          </a:p>
          <a:p>
            <a:r>
              <a:rPr lang="en-US" dirty="0"/>
              <a:t>Why open source? </a:t>
            </a:r>
          </a:p>
          <a:p>
            <a:pPr lvl="1"/>
            <a:r>
              <a:rPr lang="en-US" dirty="0"/>
              <a:t>Encourage industry collaboration </a:t>
            </a:r>
          </a:p>
          <a:p>
            <a:pPr lvl="1"/>
            <a:r>
              <a:rPr lang="en-US" dirty="0"/>
              <a:t>Higher pace of innovation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923AD9-E796-EA62-1E7B-1A3AC009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MMM is Taking Back the Spotlight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12905-009D-91B3-5A22-54BB71BDA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81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product&#10;&#10;Description automatically generated with medium confidence">
            <a:extLst>
              <a:ext uri="{FF2B5EF4-FFF2-40B4-BE49-F238E27FC236}">
                <a16:creationId xmlns:a16="http://schemas.microsoft.com/office/drawing/2014/main" id="{279DC30D-FDF4-1F51-9114-57B88BC33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210652"/>
            <a:ext cx="8963025" cy="4436697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ACD90-0E77-FB2D-8F38-E1ACF3E8B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Ceren Kolsarici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390E64A-D199-AA2B-1F8B-D67A674E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</p:spPr>
        <p:txBody>
          <a:bodyPr/>
          <a:lstStyle/>
          <a:p>
            <a:r>
              <a:rPr lang="en-US" dirty="0"/>
              <a:t>Data Schema for Meridian Data 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9D125-EF2E-9D56-B452-2F4D6E93EAA4}"/>
              </a:ext>
            </a:extLst>
          </p:cNvPr>
          <p:cNvSpPr txBox="1"/>
          <p:nvPr/>
        </p:nvSpPr>
        <p:spPr>
          <a:xfrm>
            <a:off x="365816" y="5811366"/>
            <a:ext cx="8079776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Reach and frequency data from YouTube, Gmail, Search (generic &amp; branded), Google Maps, Google audience</a:t>
            </a:r>
          </a:p>
          <a:p>
            <a:pPr algn="ctr"/>
            <a:r>
              <a:rPr lang="en-US" sz="1400" dirty="0"/>
              <a:t>Ability to link search to TV</a:t>
            </a:r>
          </a:p>
        </p:txBody>
      </p:sp>
    </p:spTree>
    <p:extLst>
      <p:ext uri="{BB962C8B-B14F-4D97-AF65-F5344CB8AC3E}">
        <p14:creationId xmlns:p14="http://schemas.microsoft.com/office/powerpoint/2010/main" val="1405179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FRAMEWORK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76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Framework for Digital Marketing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Content Placeholder 4" descr="8227_DigitalMKT_PPT-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4" t="23236" r="20051" b="13424"/>
          <a:stretch/>
        </p:blipFill>
        <p:spPr>
          <a:xfrm>
            <a:off x="602246" y="3273330"/>
            <a:ext cx="4341229" cy="3273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49" y="914400"/>
            <a:ext cx="8566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i="1" dirty="0"/>
              <a:t>Outbound marketing </a:t>
            </a:r>
            <a:r>
              <a:rPr lang="en-US" dirty="0"/>
              <a:t>(aka push): Firms reach out to target consumers via traditional (e.g. print, radio, TV) or digital (e.g. search, display) channels. 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Inbound marketing (</a:t>
            </a:r>
            <a:r>
              <a:rPr lang="en-US" dirty="0"/>
              <a:t>aka pull): Consumer searches for the product or service and firms create presence to be top of mind (e.g. SEO, blogs and podcasts, content marketing, apps) 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Social media</a:t>
            </a:r>
            <a:r>
              <a:rPr lang="en-US" dirty="0"/>
              <a:t>: Digital platforms where consumers actively create content (e.g. Yelp, IMDB, Twitter, IG, Facebook) to influence other consumers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Mobile technology</a:t>
            </a:r>
            <a:r>
              <a:rPr lang="en-US" dirty="0"/>
              <a:t>: Connected anytime from anywhere</a:t>
            </a:r>
          </a:p>
        </p:txBody>
      </p:sp>
      <p:pic>
        <p:nvPicPr>
          <p:cNvPr id="4098" name="Picture 2" descr="What is a Plus?">
            <a:extLst>
              <a:ext uri="{FF2B5EF4-FFF2-40B4-BE49-F238E27FC236}">
                <a16:creationId xmlns:a16="http://schemas.microsoft.com/office/drawing/2014/main" id="{2C861537-24E5-A2EB-FFA1-0D634379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267200"/>
            <a:ext cx="1291280" cy="93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3BF553-E56D-634D-DE81-D5C97E27E840}"/>
              </a:ext>
            </a:extLst>
          </p:cNvPr>
          <p:cNvSpPr/>
          <p:nvPr/>
        </p:nvSpPr>
        <p:spPr>
          <a:xfrm>
            <a:off x="6611425" y="4280048"/>
            <a:ext cx="17111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MSPs</a:t>
            </a:r>
          </a:p>
        </p:txBody>
      </p:sp>
    </p:spTree>
    <p:extLst>
      <p:ext uri="{BB962C8B-B14F-4D97-AF65-F5344CB8AC3E}">
        <p14:creationId xmlns:p14="http://schemas.microsoft.com/office/powerpoint/2010/main" val="1819435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REFRESHER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307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 Collection and Privacy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 Fraud, Data Quality and Reporting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 delivery, frequency and timing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Blockchain</a:t>
            </a:r>
            <a:r>
              <a:rPr lang="en-US" dirty="0"/>
              <a:t> can Help Digital Advertising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F192-FFBC-433C-53D2-5CC7E3A40681}"/>
              </a:ext>
            </a:extLst>
          </p:cNvPr>
          <p:cNvSpPr/>
          <p:nvPr/>
        </p:nvSpPr>
        <p:spPr>
          <a:xfrm>
            <a:off x="643394" y="4044777"/>
            <a:ext cx="7206520" cy="159402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 </a:t>
            </a:r>
            <a:r>
              <a:rPr lang="en-US" sz="1600" dirty="0" err="1">
                <a:solidFill>
                  <a:schemeClr val="bg1"/>
                </a:solidFill>
              </a:rPr>
              <a:t>descentralized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unhackable</a:t>
            </a:r>
            <a:r>
              <a:rPr lang="en-US" sz="1600" dirty="0">
                <a:solidFill>
                  <a:schemeClr val="bg1"/>
                </a:solidFill>
              </a:rPr>
              <a:t> database to which everyone has access to, eliminating the middle man.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What can </a:t>
            </a:r>
            <a:r>
              <a:rPr lang="en-US" sz="1600" dirty="0" err="1">
                <a:solidFill>
                  <a:schemeClr val="bg1"/>
                </a:solidFill>
              </a:rPr>
              <a:t>blockchain</a:t>
            </a:r>
            <a:r>
              <a:rPr lang="en-US" sz="1600" dirty="0">
                <a:solidFill>
                  <a:schemeClr val="bg1"/>
                </a:solidFill>
              </a:rPr>
              <a:t> record aside from financial transactions?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Ad delivered, Contract signed, Music Played</a:t>
            </a:r>
          </a:p>
        </p:txBody>
      </p:sp>
    </p:spTree>
    <p:extLst>
      <p:ext uri="{BB962C8B-B14F-4D97-AF65-F5344CB8AC3E}">
        <p14:creationId xmlns:p14="http://schemas.microsoft.com/office/powerpoint/2010/main" val="1863252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cost of ad fraud is predicted to increase to $100 billion in 2023 (from $81 billion in 2022)</a:t>
            </a:r>
          </a:p>
          <a:p>
            <a:pPr lvl="1"/>
            <a:r>
              <a:rPr lang="en-US" dirty="0"/>
              <a:t>Corresponds to 66% of Facebook’s ad revenue in 2022</a:t>
            </a:r>
          </a:p>
          <a:p>
            <a:r>
              <a:rPr lang="en-US" dirty="0"/>
              <a:t>56% of all ad dollars spent on display advertising was lost to fraudulent advertising in 2022</a:t>
            </a:r>
          </a:p>
          <a:p>
            <a:pPr lvl="1"/>
            <a:r>
              <a:rPr lang="en-US" dirty="0"/>
              <a:t>Non-human traffic, bots</a:t>
            </a:r>
          </a:p>
          <a:p>
            <a:r>
              <a:rPr lang="en-US" dirty="0"/>
              <a:t>The biggest advertisers like P&amp;G cut their digital ad budget because their agencies could not provide the transparency and accountability needed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Fraud and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6258748"/>
            <a:ext cx="1250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Statistica</a:t>
            </a:r>
            <a:endParaRPr lang="en-US" sz="1200" dirty="0"/>
          </a:p>
        </p:txBody>
      </p:sp>
      <p:sp>
        <p:nvSpPr>
          <p:cNvPr id="7" name="Right Arrow 6"/>
          <p:cNvSpPr/>
          <p:nvPr/>
        </p:nvSpPr>
        <p:spPr>
          <a:xfrm>
            <a:off x="44449" y="3247122"/>
            <a:ext cx="6096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4049" y="4442968"/>
            <a:ext cx="7651751" cy="166969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Blockchain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Make advertising more transparent by validating and analyzing every consumer’s journey through verified ad delivery, confirming a real person and not a bot saw the ad. </a:t>
            </a:r>
          </a:p>
          <a:p>
            <a:pPr algn="ctr"/>
            <a:endParaRPr lang="en-US" dirty="0">
              <a:sym typeface="Wingdings"/>
            </a:endParaRPr>
          </a:p>
          <a:p>
            <a:pPr algn="ctr"/>
            <a:r>
              <a:rPr lang="en-US" dirty="0">
                <a:sym typeface="Wingdings"/>
              </a:rPr>
              <a:t>No more underestimating digital ad ROI</a:t>
            </a:r>
          </a:p>
          <a:p>
            <a:pPr algn="ctr"/>
            <a:r>
              <a:rPr lang="en-US" dirty="0">
                <a:sym typeface="Wingdings"/>
              </a:rPr>
              <a:t>Better tracking and attribution of digital spending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Consumers hate ads they don’t want to see and like the ones that are actually </a:t>
            </a:r>
            <a:r>
              <a:rPr lang="en-US" dirty="0">
                <a:solidFill>
                  <a:srgbClr val="FF0000"/>
                </a:solidFill>
              </a:rPr>
              <a:t>useful (??)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Display ads are intrusive, annoying and universally hated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Industry is monopolized by two providers: </a:t>
            </a:r>
          </a:p>
          <a:p>
            <a:r>
              <a:rPr lang="en-US" dirty="0">
                <a:solidFill>
                  <a:schemeClr val="tx1"/>
                </a:solidFill>
              </a:rPr>
              <a:t>“Let’s throw it at the wall and see what sticks” approach no longer works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(Yes, the wall is you!)</a:t>
            </a:r>
          </a:p>
          <a:p>
            <a:r>
              <a:rPr lang="en-US" dirty="0">
                <a:solidFill>
                  <a:schemeClr val="tx1"/>
                </a:solidFill>
              </a:rPr>
              <a:t>Same display at thrown at you at all websites, even though you’ve made a purchase for that product two days ago.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691776" y="1893768"/>
            <a:ext cx="1074148" cy="412750"/>
            <a:chOff x="5691776" y="1893768"/>
            <a:chExt cx="1074148" cy="4127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0274" y="1893768"/>
              <a:ext cx="755650" cy="3778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1776" y="1893768"/>
              <a:ext cx="412750" cy="41275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Ad Efficiency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79" y="4584427"/>
            <a:ext cx="2526669" cy="227357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54049" y="4442968"/>
            <a:ext cx="5213351" cy="166969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Blockchain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Ensuring the optimal frequency of ad serving for each customer for each product</a:t>
            </a:r>
          </a:p>
          <a:p>
            <a:pPr algn="ctr"/>
            <a:endParaRPr lang="en-US" dirty="0">
              <a:sym typeface="Wingdings"/>
            </a:endParaRPr>
          </a:p>
          <a:p>
            <a:pPr algn="ctr"/>
            <a:r>
              <a:rPr lang="en-US" dirty="0">
                <a:sym typeface="Wingdings"/>
              </a:rPr>
              <a:t>No more overexposure beyond saturation point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4449" y="3247122"/>
            <a:ext cx="6096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8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F938D9-4B00-04FD-802C-15DF9A46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Growth Hacking Example:</a:t>
            </a:r>
            <a:br>
              <a:rPr lang="en-US" sz="2400" dirty="0"/>
            </a:br>
            <a:r>
              <a:rPr lang="en-US" sz="2400" dirty="0"/>
              <a:t>The REAL Impact of Marketing: </a:t>
            </a:r>
            <a:r>
              <a:rPr lang="en-US" sz="2000" dirty="0"/>
              <a:t>Interactions &amp; Brand Goodwill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885A1-F2A0-EB3B-8D0F-6B282F6DB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2050" name="Picture 2" descr="Chart showing how brand differentiation reduces customer price sensitivity">
            <a:extLst>
              <a:ext uri="{FF2B5EF4-FFF2-40B4-BE49-F238E27FC236}">
                <a16:creationId xmlns:a16="http://schemas.microsoft.com/office/drawing/2014/main" id="{DF742DB7-9F98-1B6A-B9E2-61BB420B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1103599"/>
            <a:ext cx="4417563" cy="2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FAA643-6435-5F1D-165A-1F9E997C8759}"/>
              </a:ext>
            </a:extLst>
          </p:cNvPr>
          <p:cNvSpPr txBox="1"/>
          <p:nvPr/>
        </p:nvSpPr>
        <p:spPr>
          <a:xfrm>
            <a:off x="608410" y="757014"/>
            <a:ext cx="350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Difference is worth paying for more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228C5-FF4D-B205-2FF0-A735DF0266D4}"/>
              </a:ext>
            </a:extLst>
          </p:cNvPr>
          <p:cNvSpPr/>
          <p:nvPr/>
        </p:nvSpPr>
        <p:spPr>
          <a:xfrm>
            <a:off x="-34636" y="3309352"/>
            <a:ext cx="6477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Kantar Media</a:t>
            </a:r>
          </a:p>
        </p:txBody>
      </p:sp>
      <p:pic>
        <p:nvPicPr>
          <p:cNvPr id="2052" name="Picture 4" descr="Chart showing difference was the biggest contributor towards abnormal stock returns">
            <a:extLst>
              <a:ext uri="{FF2B5EF4-FFF2-40B4-BE49-F238E27FC236}">
                <a16:creationId xmlns:a16="http://schemas.microsoft.com/office/drawing/2014/main" id="{6EB49CAC-895C-275F-C308-B8C83879A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21" y="3817526"/>
            <a:ext cx="5571097" cy="24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CBFBAF-45A4-1157-F652-90B032808894}"/>
              </a:ext>
            </a:extLst>
          </p:cNvPr>
          <p:cNvSpPr/>
          <p:nvPr/>
        </p:nvSpPr>
        <p:spPr>
          <a:xfrm>
            <a:off x="3399721" y="6370562"/>
            <a:ext cx="2628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Said Business School, Oxford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DCFEF-8CFE-A902-8909-CA5E71436E20}"/>
              </a:ext>
            </a:extLst>
          </p:cNvPr>
          <p:cNvSpPr/>
          <p:nvPr/>
        </p:nvSpPr>
        <p:spPr>
          <a:xfrm>
            <a:off x="349249" y="4614947"/>
            <a:ext cx="25027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KantarBrown"/>
              </a:rPr>
              <a:t>Analysis of 872 brands over 12 years: Brand Difference is the biggest contributor towards abnormal stock returns.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5B1D38-8345-4F26-7009-C23FEB36AB9E}"/>
              </a:ext>
            </a:extLst>
          </p:cNvPr>
          <p:cNvSpPr/>
          <p:nvPr/>
        </p:nvSpPr>
        <p:spPr>
          <a:xfrm>
            <a:off x="5191003" y="1260794"/>
            <a:ext cx="250272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KantarBrown"/>
              </a:rPr>
              <a:t>Analysis of 40K brands in the Kantar </a:t>
            </a:r>
            <a:r>
              <a:rPr lang="en-CA" sz="1400" dirty="0" err="1">
                <a:solidFill>
                  <a:srgbClr val="000000"/>
                </a:solidFill>
                <a:latin typeface="KantarBrown"/>
              </a:rPr>
              <a:t>BrandZ</a:t>
            </a:r>
            <a:r>
              <a:rPr lang="en-CA" sz="1400" dirty="0">
                <a:solidFill>
                  <a:srgbClr val="000000"/>
                </a:solidFill>
                <a:latin typeface="KantarBrown"/>
              </a:rPr>
              <a:t> database shows strong negative relationship between differentiated brand position and price sensitivity.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6528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access the internet, consumers go through traditional gatekeepers such as ISPS, web browsers, social media platforms</a:t>
            </a:r>
          </a:p>
          <a:p>
            <a:pPr lvl="1"/>
            <a:r>
              <a:rPr lang="en-US" dirty="0"/>
              <a:t>Learn almost everything we do online, sites, content, conversations</a:t>
            </a:r>
          </a:p>
          <a:p>
            <a:r>
              <a:rPr lang="en-US" dirty="0"/>
              <a:t>How much can we trust these companies to protect our data?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Not much! </a:t>
            </a:r>
            <a:r>
              <a:rPr lang="en-US" dirty="0">
                <a:solidFill>
                  <a:schemeClr val="tx1"/>
                </a:solidFill>
              </a:rPr>
              <a:t>See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Cambridge </a:t>
            </a:r>
            <a:r>
              <a:rPr lang="en-US" dirty="0" err="1">
                <a:solidFill>
                  <a:schemeClr val="tx1"/>
                </a:solidFill>
              </a:rPr>
              <a:t>Analytica</a:t>
            </a:r>
            <a:r>
              <a:rPr lang="en-US" dirty="0">
                <a:solidFill>
                  <a:schemeClr val="tx1"/>
                </a:solidFill>
              </a:rPr>
              <a:t>, Trump campaign in US elections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Privacy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86471" y="3810000"/>
            <a:ext cx="7575551" cy="19418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ym typeface="Wingdings"/>
              </a:rPr>
              <a:t>Blockstack</a:t>
            </a:r>
            <a:r>
              <a:rPr lang="en-US" dirty="0">
                <a:sym typeface="Wingdings"/>
              </a:rPr>
              <a:t> a new internet for decentralized apps. Your personal data remains with you instead of existing with a platform or on the cloud</a:t>
            </a:r>
          </a:p>
          <a:p>
            <a:pPr algn="ctr"/>
            <a:r>
              <a:rPr lang="en-US" dirty="0">
                <a:sym typeface="Wingdings"/>
              </a:rPr>
              <a:t> Visiting a site or using an app is similar to inserting a key into a lock. You can take it out anytime you want</a:t>
            </a:r>
          </a:p>
          <a:p>
            <a:pPr algn="ctr"/>
            <a:r>
              <a:rPr lang="en-US" dirty="0">
                <a:sym typeface="Wingdings"/>
              </a:rPr>
              <a:t> Gives data ownership back to the user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200" t="14361" r="10400" b="22221"/>
          <a:stretch/>
        </p:blipFill>
        <p:spPr>
          <a:xfrm>
            <a:off x="7599242" y="5446521"/>
            <a:ext cx="1531620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MARKETING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OUTBOUND MARKETING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44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yet it is FREE</a:t>
            </a:r>
          </a:p>
          <a:p>
            <a:pPr marL="0" indent="0" algn="ctr">
              <a:buNone/>
            </a:pPr>
            <a:r>
              <a:rPr lang="en-US" u="sng" dirty="0"/>
              <a:t>Win-Win-Win Advertising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Google's 2020 Revenues &gt; $180 B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5" y="1752600"/>
            <a:ext cx="8244249" cy="385762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90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Organic SEM (SEO)</a:t>
            </a:r>
          </a:p>
          <a:p>
            <a:pPr lvl="1"/>
            <a:r>
              <a:rPr lang="en-US" dirty="0"/>
              <a:t>Reverse engineer Google's complex algorithm to score higher and achieve higher rankings</a:t>
            </a:r>
          </a:p>
          <a:p>
            <a:pPr lvl="2"/>
            <a:r>
              <a:rPr lang="en-US" dirty="0"/>
              <a:t>Obtain a relevant inbound link: Get indexed</a:t>
            </a:r>
          </a:p>
          <a:p>
            <a:pPr lvl="2"/>
            <a:r>
              <a:rPr lang="en-US" dirty="0"/>
              <a:t>Optimize meta tags</a:t>
            </a:r>
          </a:p>
          <a:p>
            <a:pPr lvl="2"/>
            <a:r>
              <a:rPr lang="en-US" dirty="0"/>
              <a:t>Increase prominence: Cross-linking to improve visibility, writing content including popular keywords</a:t>
            </a:r>
          </a:p>
          <a:p>
            <a:r>
              <a:rPr lang="en-US" dirty="0"/>
              <a:t>Paid-Search Advertising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Presence in Search Platforms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600" y="4245791"/>
            <a:ext cx="5920719" cy="11430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Search engine marketing </a:t>
            </a:r>
            <a:r>
              <a:rPr lang="en-US" sz="2000" dirty="0">
                <a:solidFill>
                  <a:schemeClr val="tx1"/>
                </a:solidFill>
              </a:rPr>
              <a:t>focuses on </a:t>
            </a:r>
            <a:r>
              <a:rPr lang="en-US" sz="2000" dirty="0">
                <a:solidFill>
                  <a:srgbClr val="FF0000"/>
                </a:solidFill>
              </a:rPr>
              <a:t>paid search</a:t>
            </a:r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Search engine optimization </a:t>
            </a:r>
            <a:r>
              <a:rPr lang="en-US" sz="2000" dirty="0">
                <a:solidFill>
                  <a:schemeClr val="tx1"/>
                </a:solidFill>
              </a:rPr>
              <a:t>focuses on </a:t>
            </a:r>
            <a:r>
              <a:rPr lang="en-US" sz="2000" dirty="0">
                <a:solidFill>
                  <a:srgbClr val="00B0F0"/>
                </a:solidFill>
              </a:rPr>
              <a:t>organic search</a:t>
            </a:r>
          </a:p>
        </p:txBody>
      </p:sp>
    </p:spTree>
    <p:extLst>
      <p:ext uri="{BB962C8B-B14F-4D97-AF65-F5344CB8AC3E}">
        <p14:creationId xmlns:p14="http://schemas.microsoft.com/office/powerpoint/2010/main" val="1147448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Paid Search Advertising</a:t>
            </a:r>
          </a:p>
        </p:txBody>
      </p:sp>
      <p:pic>
        <p:nvPicPr>
          <p:cNvPr id="10242" name="Picture 2" descr="Google’s Search Results Page — &quot;Buy Insuranc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5" y="1299643"/>
            <a:ext cx="8575042" cy="440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89943" y="2598195"/>
            <a:ext cx="41910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67400" y="1299643"/>
            <a:ext cx="3124200" cy="153534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Google </a:t>
            </a:r>
            <a:r>
              <a:rPr lang="en-US" dirty="0">
                <a:solidFill>
                  <a:srgbClr val="FF0000"/>
                </a:solidFill>
              </a:rPr>
              <a:t>Ads </a:t>
            </a:r>
            <a:r>
              <a:rPr lang="en-US">
                <a:solidFill>
                  <a:srgbClr val="FF0000"/>
                </a:solidFill>
              </a:rPr>
              <a:t>(Paid)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Organic </a:t>
            </a:r>
          </a:p>
          <a:p>
            <a:r>
              <a:rPr lang="en-US" dirty="0">
                <a:solidFill>
                  <a:srgbClr val="FF0000"/>
                </a:solidFill>
              </a:rPr>
              <a:t>Results (Unpaid) </a:t>
            </a:r>
          </a:p>
        </p:txBody>
      </p:sp>
      <p:sp>
        <p:nvSpPr>
          <p:cNvPr id="11" name="Right Arrow 10"/>
          <p:cNvSpPr/>
          <p:nvPr/>
        </p:nvSpPr>
        <p:spPr>
          <a:xfrm rot="6986397">
            <a:off x="4003759" y="3864414"/>
            <a:ext cx="2909835" cy="36813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8801630">
            <a:off x="4524368" y="2132350"/>
            <a:ext cx="2157445" cy="3587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145145" y="2530446"/>
            <a:ext cx="1797285" cy="1354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3624" y="2834986"/>
            <a:ext cx="2543369" cy="3129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49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Triangle for Search Engine 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4" name="Picture 3" descr="8227_DigitalMKT_PPT-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0" t="21739" r="4000" b="17208"/>
          <a:stretch/>
        </p:blipFill>
        <p:spPr>
          <a:xfrm>
            <a:off x="2057400" y="990600"/>
            <a:ext cx="5029200" cy="4280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382206"/>
            <a:ext cx="7697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miratech.com</a:t>
            </a:r>
            <a:r>
              <a:rPr lang="en-US" sz="800" dirty="0"/>
              <a:t>/blog/eye-tracking-google1.html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693B94-B633-6E4D-F88F-CC6051B2D874}"/>
              </a:ext>
            </a:extLst>
          </p:cNvPr>
          <p:cNvSpPr/>
          <p:nvPr/>
        </p:nvSpPr>
        <p:spPr>
          <a:xfrm>
            <a:off x="1143000" y="1905000"/>
            <a:ext cx="214215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75% of eye activity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2386D-BEE5-D965-5DE3-B39C9A526A00}"/>
              </a:ext>
            </a:extLst>
          </p:cNvPr>
          <p:cNvSpPr/>
          <p:nvPr/>
        </p:nvSpPr>
        <p:spPr>
          <a:xfrm>
            <a:off x="3581400" y="897444"/>
            <a:ext cx="214215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40E690-9E3C-20AD-94D8-968BD8933238}"/>
              </a:ext>
            </a:extLst>
          </p:cNvPr>
          <p:cNvSpPr/>
          <p:nvPr/>
        </p:nvSpPr>
        <p:spPr>
          <a:xfrm>
            <a:off x="6994917" y="1951166"/>
            <a:ext cx="2142156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6% of the eye activity</a:t>
            </a:r>
          </a:p>
        </p:txBody>
      </p:sp>
    </p:spTree>
    <p:extLst>
      <p:ext uri="{BB962C8B-B14F-4D97-AF65-F5344CB8AC3E}">
        <p14:creationId xmlns:p14="http://schemas.microsoft.com/office/powerpoint/2010/main" val="2065567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searches are free! So how does google make money? </a:t>
            </a:r>
          </a:p>
          <a:p>
            <a:pPr lvl="1"/>
            <a:r>
              <a:rPr lang="en-US" dirty="0"/>
              <a:t>PPC, CPM, Ads (i.e. targeted banner, text and rich media ads)</a:t>
            </a:r>
          </a:p>
          <a:p>
            <a:r>
              <a:rPr lang="en-US" dirty="0"/>
              <a:t>Google has two platforms for advertising:</a:t>
            </a:r>
          </a:p>
          <a:p>
            <a:pPr lvl="1"/>
            <a:r>
              <a:rPr lang="en-US" sz="2000" u="sng" dirty="0"/>
              <a:t>The Google Search Network</a:t>
            </a:r>
            <a:r>
              <a:rPr lang="en-US" sz="2000" dirty="0"/>
              <a:t>, featuring the standard Google Search, Google Shopping, Maps and its various search partners. </a:t>
            </a:r>
          </a:p>
          <a:p>
            <a:pPr lvl="1"/>
            <a:r>
              <a:rPr lang="en-US" sz="2000" u="sng" dirty="0"/>
              <a:t>Google Display Network</a:t>
            </a:r>
            <a:r>
              <a:rPr lang="en-US" sz="2000" dirty="0"/>
              <a:t>, which is any website that partners with Google, and other Google sites such as Gmail, YouTube and Blogger.</a:t>
            </a:r>
          </a:p>
          <a:p>
            <a:r>
              <a:rPr lang="en-US" sz="2000" dirty="0"/>
              <a:t>AdWords works via a bidding mechanism (both CPM &amp; CPC) </a:t>
            </a:r>
          </a:p>
          <a:p>
            <a:pPr lvl="1"/>
            <a:r>
              <a:rPr lang="en-US" sz="2000" dirty="0"/>
              <a:t>Manual bidding: clients choose bidding amounts</a:t>
            </a:r>
          </a:p>
          <a:p>
            <a:pPr lvl="1"/>
            <a:r>
              <a:rPr lang="en-US" sz="2000" dirty="0"/>
              <a:t>Automatic bidding: Google chooses the bid within your budget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AdWords is Google’s Main Source of Revenue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4291396"/>
            <a:ext cx="4070350" cy="256660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24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sides of Paid Search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90600" y="1054100"/>
            <a:ext cx="2667000" cy="457200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FFFF00">
                  <a:alpha val="75000"/>
                </a:srgb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Consumer Perspective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10200" y="1143000"/>
            <a:ext cx="2667000" cy="457200"/>
          </a:xfrm>
          <a:prstGeom prst="roundRect">
            <a:avLst/>
          </a:prstGeom>
          <a:gradFill>
            <a:gsLst>
              <a:gs pos="0">
                <a:srgbClr val="FFC000"/>
              </a:gs>
              <a:gs pos="100000">
                <a:srgbClr val="FFFF00">
                  <a:alpha val="75000"/>
                </a:srgb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Firm’s Perspective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28" y="1775600"/>
            <a:ext cx="3582253" cy="54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12" y="2669874"/>
            <a:ext cx="2609385" cy="2743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2004" y="582069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CIAO!</a:t>
            </a:r>
          </a:p>
        </p:txBody>
      </p:sp>
      <p:sp>
        <p:nvSpPr>
          <p:cNvPr id="10" name="Down Arrow 9"/>
          <p:cNvSpPr/>
          <p:nvPr/>
        </p:nvSpPr>
        <p:spPr>
          <a:xfrm>
            <a:off x="2072504" y="2439499"/>
            <a:ext cx="381000" cy="348174"/>
          </a:xfrm>
          <a:prstGeom prst="downArrow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rgbClr val="FF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2072504" y="5310969"/>
            <a:ext cx="381000" cy="348174"/>
          </a:xfrm>
          <a:prstGeom prst="downArrow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rgbClr val="FF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2000" y="3733800"/>
            <a:ext cx="1501004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07498" y="2017755"/>
            <a:ext cx="1272404" cy="445783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Keyword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46309" y="3114303"/>
            <a:ext cx="1551543" cy="397889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Impression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20500" y="4088236"/>
            <a:ext cx="1725626" cy="486656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Click/Landing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43600" y="5097549"/>
            <a:ext cx="1692046" cy="510922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Conversion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6553200" y="2532919"/>
            <a:ext cx="381000" cy="348174"/>
          </a:xfrm>
          <a:prstGeom prst="downArrow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rgbClr val="FF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6569990" y="3626127"/>
            <a:ext cx="381000" cy="348174"/>
          </a:xfrm>
          <a:prstGeom prst="downArrow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rgbClr val="FF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6569990" y="4641697"/>
            <a:ext cx="381000" cy="348174"/>
          </a:xfrm>
          <a:prstGeom prst="downArrow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rgbClr val="FF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90248" y="5933281"/>
            <a:ext cx="4191000" cy="794544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Which </a:t>
            </a:r>
            <a:r>
              <a:rPr lang="en-US" dirty="0">
                <a:solidFill>
                  <a:schemeClr val="tx1"/>
                </a:solidFill>
              </a:rPr>
              <a:t>keywords should the firm pay for? What are some drivers of that decision? </a:t>
            </a:r>
          </a:p>
        </p:txBody>
      </p:sp>
    </p:spTree>
    <p:extLst>
      <p:ext uri="{BB962C8B-B14F-4D97-AF65-F5344CB8AC3E}">
        <p14:creationId xmlns:p14="http://schemas.microsoft.com/office/powerpoint/2010/main" val="1733546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385"/>
            <a:ext cx="8693069" cy="49339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a Keyword?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3518" y="1604384"/>
            <a:ext cx="1209957" cy="2860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72200" y="3581400"/>
            <a:ext cx="2368469" cy="2204899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Demand?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Cost? 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/>
              <a:t>Anything else? </a:t>
            </a:r>
          </a:p>
        </p:txBody>
      </p:sp>
    </p:spTree>
    <p:extLst>
      <p:ext uri="{BB962C8B-B14F-4D97-AF65-F5344CB8AC3E}">
        <p14:creationId xmlns:p14="http://schemas.microsoft.com/office/powerpoint/2010/main" val="330782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Cost of a Keyword depend on?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229" y="848643"/>
            <a:ext cx="3245371" cy="52295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Luxury Beach </a:t>
            </a:r>
            <a:r>
              <a:rPr lang="en-US" sz="2000" dirty="0">
                <a:solidFill>
                  <a:schemeClr val="tx1"/>
                </a:solidFill>
              </a:rPr>
              <a:t>Resort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942371"/>
            <a:ext cx="4191000" cy="543742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Luxury Beach Resort in </a:t>
            </a:r>
            <a:r>
              <a:rPr lang="en-US" sz="2000" dirty="0" err="1">
                <a:solidFill>
                  <a:schemeClr val="tx1"/>
                </a:solidFill>
              </a:rPr>
              <a:t>Fethiye</a:t>
            </a:r>
            <a:r>
              <a:rPr lang="en-US" sz="2000" dirty="0">
                <a:solidFill>
                  <a:schemeClr val="tx1"/>
                </a:solidFill>
              </a:rPr>
              <a:t> Turkey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4220" y="1424372"/>
            <a:ext cx="56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VS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110877" y="2872677"/>
            <a:ext cx="5033123" cy="3985323"/>
            <a:chOff x="3691179" y="2742502"/>
            <a:chExt cx="5033123" cy="39853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-1" t="6667" r="-907" b="12223"/>
            <a:stretch/>
          </p:blipFill>
          <p:spPr>
            <a:xfrm>
              <a:off x="3691179" y="2742502"/>
              <a:ext cx="5033123" cy="3505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454328" y="6358493"/>
              <a:ext cx="150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# of Keywords</a:t>
              </a:r>
            </a:p>
          </p:txBody>
        </p:sp>
      </p:grpSp>
      <p:sp>
        <p:nvSpPr>
          <p:cNvPr id="11" name="Down Arrow 10"/>
          <p:cNvSpPr/>
          <p:nvPr/>
        </p:nvSpPr>
        <p:spPr>
          <a:xfrm rot="10800000">
            <a:off x="8382000" y="2486113"/>
            <a:ext cx="457200" cy="3043661"/>
          </a:xfrm>
          <a:prstGeom prst="downArrow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rgbClr val="FF0000"/>
              </a:gs>
            </a:gsLst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69320" y="2090542"/>
            <a:ext cx="176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Long Tail Keywords</a:t>
            </a:r>
          </a:p>
        </p:txBody>
      </p:sp>
    </p:spTree>
    <p:extLst>
      <p:ext uri="{BB962C8B-B14F-4D97-AF65-F5344CB8AC3E}">
        <p14:creationId xmlns:p14="http://schemas.microsoft.com/office/powerpoint/2010/main" val="73042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6F1681-21E9-01FC-3437-D76718DE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Hacking Example: </a:t>
            </a:r>
            <a:br>
              <a:rPr lang="en-US" dirty="0"/>
            </a:br>
            <a:r>
              <a:rPr lang="en-US" sz="2400" dirty="0"/>
              <a:t>The Secret to Good Branding is Advertising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FCA6F-E5BE-CC95-AC31-1341F134D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3074" name="Picture 2" descr="Johnnie Walker 'Keep Walking' logo">
            <a:hlinkClick r:id="rId3"/>
            <a:extLst>
              <a:ext uri="{FF2B5EF4-FFF2-40B4-BE49-F238E27FC236}">
                <a16:creationId xmlns:a16="http://schemas.microsoft.com/office/drawing/2014/main" id="{BE373C15-A35A-D211-EA8B-D068F8D4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70" y="1468759"/>
            <a:ext cx="3448117" cy="206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AB1A6-6E2A-C596-EEA3-F92AC1D08A2D}"/>
              </a:ext>
            </a:extLst>
          </p:cNvPr>
          <p:cNvSpPr txBox="1"/>
          <p:nvPr/>
        </p:nvSpPr>
        <p:spPr>
          <a:xfrm>
            <a:off x="347564" y="757562"/>
            <a:ext cx="326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Winner of Kantar Creative Effectiveness Awards (2021)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E3B1A3-24A6-2595-3D09-3EFEA18668DB}"/>
              </a:ext>
            </a:extLst>
          </p:cNvPr>
          <p:cNvSpPr/>
          <p:nvPr/>
        </p:nvSpPr>
        <p:spPr>
          <a:xfrm>
            <a:off x="200870" y="3593099"/>
            <a:ext cx="19367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*Out of 13,000 ads tested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5AF192-FFBC-433C-53D2-5CC7E3A40681}"/>
              </a:ext>
            </a:extLst>
          </p:cNvPr>
          <p:cNvSpPr/>
          <p:nvPr/>
        </p:nvSpPr>
        <p:spPr>
          <a:xfrm>
            <a:off x="643394" y="4044777"/>
            <a:ext cx="2514600" cy="766973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Freshness injected into brand heritage while still adhering to its distinctive values</a:t>
            </a:r>
          </a:p>
        </p:txBody>
      </p:sp>
      <p:pic>
        <p:nvPicPr>
          <p:cNvPr id="3076" name="Picture 4" descr="Chart showing that 5% of ad length creates 45% of recall">
            <a:extLst>
              <a:ext uri="{FF2B5EF4-FFF2-40B4-BE49-F238E27FC236}">
                <a16:creationId xmlns:a16="http://schemas.microsoft.com/office/drawing/2014/main" id="{0D56F8DB-7198-2383-CF82-10A192335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003" y="1778214"/>
            <a:ext cx="2922587" cy="30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F4759B-5C72-1EA9-433C-0199D86B3537}"/>
              </a:ext>
            </a:extLst>
          </p:cNvPr>
          <p:cNvSpPr/>
          <p:nvPr/>
        </p:nvSpPr>
        <p:spPr>
          <a:xfrm>
            <a:off x="5177148" y="1178275"/>
            <a:ext cx="29225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KantarBrown"/>
              </a:rPr>
              <a:t>5% of the ad creates 45% of the recall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BE8449-F1F6-922E-07F6-678DC2428483}"/>
              </a:ext>
            </a:extLst>
          </p:cNvPr>
          <p:cNvSpPr/>
          <p:nvPr/>
        </p:nvSpPr>
        <p:spPr>
          <a:xfrm>
            <a:off x="5319278" y="5425028"/>
            <a:ext cx="2666035" cy="97577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</a:rPr>
              <a:t>Good branding is not about showing the brand first in the TV ad but a well-integrated story with distinctive branding coming at the most memorable moment.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4587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Advertisers place bids for different queries in an auction.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Based on bids and </a:t>
            </a:r>
            <a:r>
              <a:rPr lang="en-US" i="1" dirty="0"/>
              <a:t>quality score </a:t>
            </a:r>
            <a:r>
              <a:rPr lang="en-US" dirty="0"/>
              <a:t>(fit of advertiser and ad to the queries), Google decides </a:t>
            </a:r>
            <a:r>
              <a:rPr lang="en-US" b="1" dirty="0"/>
              <a:t>price-per-click (PPC)</a:t>
            </a:r>
            <a:r>
              <a:rPr lang="en-US" dirty="0"/>
              <a:t> of each advertiser and each query. </a:t>
            </a:r>
          </a:p>
          <a:p>
            <a:pPr lvl="1"/>
            <a:r>
              <a:rPr lang="en-US" dirty="0"/>
              <a:t>Each advertiser also specifies a </a:t>
            </a:r>
            <a:r>
              <a:rPr lang="en-US" b="1" dirty="0"/>
              <a:t>budget. </a:t>
            </a:r>
            <a:r>
              <a:rPr lang="en-US" dirty="0"/>
              <a:t>Each time user clicks on advertiser's ad, budget is depleted by PPC amount </a:t>
            </a:r>
          </a:p>
          <a:p>
            <a:pPr lvl="1"/>
            <a:r>
              <a:rPr lang="en-US" dirty="0"/>
              <a:t>Advertiser only pays Google if the user </a:t>
            </a:r>
            <a:r>
              <a:rPr lang="en-US" i="1" dirty="0"/>
              <a:t>clicks </a:t>
            </a:r>
            <a:r>
              <a:rPr lang="en-US" dirty="0"/>
              <a:t>on the ad. The probability that a user clicks on an advertiser's ad is the </a:t>
            </a:r>
            <a:r>
              <a:rPr lang="en-US" b="1" dirty="0"/>
              <a:t>click-through rate (CTR)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Google then decides how often to display each ad for each query.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Paid Search Advertising Work?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14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AdWords works well!</a:t>
            </a:r>
          </a:p>
          <a:p>
            <a:pPr lvl="1"/>
            <a:r>
              <a:rPr lang="en-US" sz="2000" dirty="0"/>
              <a:t>40% of consumers are unaware that Google Adwords are adverts. </a:t>
            </a:r>
          </a:p>
          <a:p>
            <a:r>
              <a:rPr lang="en-US" dirty="0"/>
              <a:t>Google updated AdWords with Enhanced Campaigns.</a:t>
            </a:r>
          </a:p>
          <a:p>
            <a:pPr lvl="1"/>
            <a:r>
              <a:rPr lang="en-US" sz="2000" dirty="0"/>
              <a:t>This means advertisers can now target people based on time of day, location and the device they're using.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AdWords </a:t>
            </a:r>
            <a:r>
              <a:rPr lang="en-US" sz="2000" dirty="0"/>
              <a:t>(continued…)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50" y="4753151"/>
            <a:ext cx="3810000" cy="163163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63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2"/>
            <a:ext cx="8445500" cy="57811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client appears at the top of the SERPs. </a:t>
            </a:r>
          </a:p>
          <a:p>
            <a:pPr lvl="1"/>
            <a:r>
              <a:rPr lang="en-US" sz="2100" dirty="0"/>
              <a:t>With organic results decreasing rapidly further down the screen, it's vital that your company appears within the top five results in order to stand a chance of click-through.</a:t>
            </a:r>
          </a:p>
          <a:p>
            <a:r>
              <a:rPr lang="en-US" dirty="0"/>
              <a:t>The results are quick: </a:t>
            </a:r>
          </a:p>
          <a:p>
            <a:pPr lvl="1"/>
            <a:r>
              <a:rPr lang="en-US" sz="2200" dirty="0"/>
              <a:t>If you have enough investment, PPC is the fastest way to get to the top.</a:t>
            </a:r>
          </a:p>
          <a:p>
            <a:r>
              <a:rPr lang="en-US" dirty="0"/>
              <a:t>The process is efficient: </a:t>
            </a:r>
          </a:p>
          <a:p>
            <a:pPr lvl="1"/>
            <a:r>
              <a:rPr lang="en-US" sz="2200" dirty="0"/>
              <a:t>If you know your way around the platform, you can set up a PPC campaign in less than an hour, and appear immediately in the sponsored results.</a:t>
            </a:r>
          </a:p>
          <a:p>
            <a:r>
              <a:rPr lang="en-US" dirty="0"/>
              <a:t>Attribution is feasible: </a:t>
            </a:r>
          </a:p>
          <a:p>
            <a:pPr lvl="1"/>
            <a:r>
              <a:rPr lang="en-US" sz="2200" dirty="0"/>
              <a:t>Tracking is a lot easier using SEM. Every ad, keyword and penny spent can be tracked, allowing for a more accurate ROI. It's a lot easier for an advertiser to test campaigns (e.g. randomized field experiments).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Paid Search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5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334288"/>
              </p:ext>
            </p:extLst>
          </p:nvPr>
        </p:nvGraphicFramePr>
        <p:xfrm>
          <a:off x="349249" y="1230586"/>
          <a:ext cx="84455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1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Advertiser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  <a:r>
                        <a:rPr lang="en-US" baseline="0" dirty="0"/>
                        <a:t> 1 ("4G LTE")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 2 </a:t>
                      </a:r>
                    </a:p>
                    <a:p>
                      <a:r>
                        <a:rPr lang="en-US" dirty="0"/>
                        <a:t>("largest</a:t>
                      </a:r>
                      <a:r>
                        <a:rPr lang="en-US" baseline="0" dirty="0"/>
                        <a:t> LTE")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Query 3 </a:t>
                      </a:r>
                    </a:p>
                    <a:p>
                      <a:r>
                        <a:rPr lang="en-US" dirty="0"/>
                        <a:t>("best LTE network"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AT&amp;T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Paid-Search Advertising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00" y="3886200"/>
            <a:ext cx="4191000" cy="101330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u="sng" dirty="0">
                <a:solidFill>
                  <a:schemeClr val="tx1"/>
                </a:solidFill>
              </a:rPr>
              <a:t>AVERAGE PRICE PER DISPLAY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Average amount that an advertiser pays each time its ad is shown is: </a:t>
            </a:r>
            <a:r>
              <a:rPr lang="en-US" b="1" dirty="0">
                <a:solidFill>
                  <a:schemeClr val="tx1"/>
                </a:solidFill>
              </a:rPr>
              <a:t>PPC x CTR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3124200"/>
            <a:ext cx="16002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460" y="3924300"/>
            <a:ext cx="1783080" cy="1485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403" y="5537200"/>
            <a:ext cx="1297021" cy="12954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19943" y="776975"/>
            <a:ext cx="171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Click-through Rate</a:t>
            </a:r>
          </a:p>
        </p:txBody>
      </p:sp>
    </p:spTree>
    <p:extLst>
      <p:ext uri="{BB962C8B-B14F-4D97-AF65-F5344CB8AC3E}">
        <p14:creationId xmlns:p14="http://schemas.microsoft.com/office/powerpoint/2010/main" val="973948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Paid Search Advertising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439473"/>
            <a:ext cx="8229600" cy="447643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29" y="5668325"/>
            <a:ext cx="16002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98" y="5453435"/>
            <a:ext cx="1783080" cy="148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986" y="5981060"/>
            <a:ext cx="876291" cy="87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8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52904"/>
            <a:ext cx="8229600" cy="489621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501649" y="76200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 spc="0" baseline="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Paid Search Advertising</a:t>
            </a:r>
          </a:p>
        </p:txBody>
      </p:sp>
    </p:spTree>
    <p:extLst>
      <p:ext uri="{BB962C8B-B14F-4D97-AF65-F5344CB8AC3E}">
        <p14:creationId xmlns:p14="http://schemas.microsoft.com/office/powerpoint/2010/main" val="1629025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257300" y="1146448"/>
            <a:ext cx="6705600" cy="609600"/>
          </a:xfrm>
          <a:prstGeom prst="round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TOTAL VERIZON SPENDING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8229600" cy="449688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</p:spPr>
        <p:txBody>
          <a:bodyPr/>
          <a:lstStyle/>
          <a:p>
            <a:r>
              <a:rPr lang="en-US" dirty="0"/>
              <a:t>Example: Paid Search Advertising</a:t>
            </a:r>
          </a:p>
        </p:txBody>
      </p:sp>
    </p:spTree>
    <p:extLst>
      <p:ext uri="{BB962C8B-B14F-4D97-AF65-F5344CB8AC3E}">
        <p14:creationId xmlns:p14="http://schemas.microsoft.com/office/powerpoint/2010/main" val="1108231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257300" y="990600"/>
            <a:ext cx="6705600" cy="609600"/>
          </a:xfrm>
          <a:prstGeom prst="round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VERIZON AVERAGE PRICE PER DISPLAY (APPD)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2" y="1828800"/>
            <a:ext cx="8248648" cy="471351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</p:spPr>
        <p:txBody>
          <a:bodyPr/>
          <a:lstStyle/>
          <a:p>
            <a:r>
              <a:rPr lang="en-US" dirty="0"/>
              <a:t>Example: Paid Search Advertising</a:t>
            </a:r>
          </a:p>
        </p:txBody>
      </p:sp>
    </p:spTree>
    <p:extLst>
      <p:ext uri="{BB962C8B-B14F-4D97-AF65-F5344CB8AC3E}">
        <p14:creationId xmlns:p14="http://schemas.microsoft.com/office/powerpoint/2010/main" val="1487295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49249" y="1009288"/>
          <a:ext cx="435600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Advertiser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Query</a:t>
                      </a:r>
                      <a:r>
                        <a:rPr lang="en-US" sz="1100" baseline="0" dirty="0"/>
                        <a:t> 1 </a:t>
                      </a:r>
                    </a:p>
                    <a:p>
                      <a:r>
                        <a:rPr lang="en-US" sz="1100" baseline="0" dirty="0"/>
                        <a:t>("4G LTE")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Query 2 </a:t>
                      </a:r>
                    </a:p>
                    <a:p>
                      <a:r>
                        <a:rPr lang="en-US" sz="1100" dirty="0"/>
                        <a:t>("largest</a:t>
                      </a:r>
                      <a:r>
                        <a:rPr lang="en-US" sz="1100" baseline="0" dirty="0"/>
                        <a:t> LTE")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Query 3 </a:t>
                      </a:r>
                    </a:p>
                    <a:p>
                      <a:r>
                        <a:rPr lang="en-US" sz="1100" dirty="0"/>
                        <a:t>("best LTE network"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PPC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AT&amp;T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T-Mobile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CTR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AT&amp;T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T-Mobile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APPD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AT&amp;T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T-Mobile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3999" y="2057400"/>
            <a:ext cx="3165475" cy="2362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33363" indent="-233363" algn="l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Google does not control how many times a query will be requested – driven by users!</a:t>
            </a:r>
          </a:p>
          <a:p>
            <a:pPr marL="233363" indent="-233363" algn="l">
              <a:spcBef>
                <a:spcPts val="1200"/>
              </a:spcBef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For each query, Google has estimate of number of times query will be requested over a given day.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91937" y="4903108"/>
          <a:ext cx="384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Est. # of</a:t>
                      </a:r>
                      <a:r>
                        <a:rPr lang="en-US" baseline="0" dirty="0"/>
                        <a:t> Requests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"4G LTE"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"largest</a:t>
                      </a:r>
                      <a:r>
                        <a:rPr lang="en-US" baseline="0" dirty="0"/>
                        <a:t> LTE"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"best LTE network"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7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REVENUE PROBLEM FOR GOOGLE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8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MARKETING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Ceren Kolsarici</a:t>
            </a:r>
          </a:p>
        </p:txBody>
      </p:sp>
    </p:spTree>
    <p:extLst>
      <p:ext uri="{BB962C8B-B14F-4D97-AF65-F5344CB8AC3E}">
        <p14:creationId xmlns:p14="http://schemas.microsoft.com/office/powerpoint/2010/main" val="158858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Objective: </a:t>
            </a:r>
          </a:p>
          <a:p>
            <a:pPr lvl="1"/>
            <a:r>
              <a:rPr lang="en-US" sz="2000" dirty="0"/>
              <a:t>Maximize revenue </a:t>
            </a:r>
          </a:p>
          <a:p>
            <a:r>
              <a:rPr lang="en-US" dirty="0"/>
              <a:t>Decision: </a:t>
            </a:r>
          </a:p>
          <a:p>
            <a:pPr lvl="1"/>
            <a:r>
              <a:rPr lang="en-US" sz="2000" dirty="0"/>
              <a:t>For each advertiser and query, number of times ad will be displayed for that query </a:t>
            </a:r>
          </a:p>
          <a:p>
            <a:r>
              <a:rPr lang="en-US" dirty="0"/>
              <a:t>Constraints: </a:t>
            </a:r>
          </a:p>
          <a:p>
            <a:pPr lvl="1"/>
            <a:r>
              <a:rPr lang="en-US" sz="2000" dirty="0"/>
              <a:t>Average amount paid by each advertiser cannot exceed budget </a:t>
            </a:r>
          </a:p>
          <a:p>
            <a:pPr lvl="1"/>
            <a:r>
              <a:rPr lang="en-US" sz="2000" dirty="0"/>
              <a:t>Total ads for given query cannot exceed estimated number of requests for that query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Google's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990600"/>
            <a:ext cx="7620000" cy="457200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many times to display each ad for each query to maximize revenue?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97" y="4854812"/>
            <a:ext cx="4098303" cy="197778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66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49249" y="1051210"/>
          <a:ext cx="4375150" cy="1790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470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Advertiser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Query</a:t>
                      </a:r>
                      <a:r>
                        <a:rPr lang="en-US" sz="1200" baseline="0" dirty="0"/>
                        <a:t> 1 </a:t>
                      </a:r>
                    </a:p>
                    <a:p>
                      <a:r>
                        <a:rPr lang="en-US" sz="1200" baseline="0" dirty="0"/>
                        <a:t>("4G LTE")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Query 2 </a:t>
                      </a:r>
                    </a:p>
                    <a:p>
                      <a:r>
                        <a:rPr lang="en-US" sz="1200" dirty="0"/>
                        <a:t>("largest</a:t>
                      </a:r>
                      <a:r>
                        <a:rPr lang="en-US" sz="1200" baseline="0" dirty="0"/>
                        <a:t> LTE")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Query 3 </a:t>
                      </a:r>
                    </a:p>
                    <a:p>
                      <a:r>
                        <a:rPr lang="en-US" sz="1200" dirty="0"/>
                        <a:t>("best LTE network"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32">
                <a:tc row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APPD</a:t>
                      </a: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AT&amp;T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T-Mobile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53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Verizon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029200" y="1051210"/>
          <a:ext cx="3849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Est. # of</a:t>
                      </a:r>
                      <a:r>
                        <a:rPr lang="en-US" baseline="0" dirty="0"/>
                        <a:t> Requests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"4G LTE"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"largest</a:t>
                      </a:r>
                      <a:r>
                        <a:rPr lang="en-US" baseline="0" dirty="0"/>
                        <a:t> LTE"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"best LTE network"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69415" y="3167305"/>
          <a:ext cx="40386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640">
                <a:tc>
                  <a:txBody>
                    <a:bodyPr/>
                    <a:lstStyle/>
                    <a:p>
                      <a:r>
                        <a:rPr lang="en-US" dirty="0"/>
                        <a:t>Advertiser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AT&amp;T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97" y="4854812"/>
            <a:ext cx="4098303" cy="197778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8497" y="3200400"/>
            <a:ext cx="4572000" cy="1631216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 marL="233363" indent="-233363">
              <a:buFont typeface="Arial" charset="0"/>
              <a:buChar char="•"/>
            </a:pPr>
            <a:r>
              <a:rPr lang="en-US" dirty="0"/>
              <a:t>Google does not control how many times a query will be requested – driven by users!</a:t>
            </a:r>
          </a:p>
          <a:p>
            <a:pPr marL="233363" indent="-233363">
              <a:spcBef>
                <a:spcPts val="1200"/>
              </a:spcBef>
              <a:buFont typeface="Arial" charset="0"/>
              <a:buChar char="•"/>
            </a:pPr>
            <a:r>
              <a:rPr lang="en-US" dirty="0"/>
              <a:t>For each query, Google has estimate of number of times query will be requested over a given day.</a:t>
            </a:r>
          </a:p>
        </p:txBody>
      </p:sp>
    </p:spTree>
    <p:extLst>
      <p:ext uri="{BB962C8B-B14F-4D97-AF65-F5344CB8AC3E}">
        <p14:creationId xmlns:p14="http://schemas.microsoft.com/office/powerpoint/2010/main" val="14195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Decision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FF0000"/>
                    </a:solidFill>
                  </a:rPr>
                  <a:t>,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Revenue to Google under ad strategy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0.5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+0.5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+1.6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+1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 …+5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Amount advertiser AT&amp;T pays in ad strategy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0.5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solidFill>
                          <a:srgbClr val="FF0000"/>
                        </a:solidFill>
                        <a:latin typeface="Cambria Math" charset="0"/>
                      </a:rPr>
                      <m:t>+0.5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solidFill>
                          <a:srgbClr val="FF0000"/>
                        </a:solidFill>
                        <a:latin typeface="Cambria Math" charset="0"/>
                      </a:rPr>
                      <m:t>+1.6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  <m:r>
                      <a:rPr lang="en-US" sz="20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170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We need the constraint for other brands as well </a:t>
                </a:r>
              </a:p>
              <a:p>
                <a:r>
                  <a:rPr lang="en-US" dirty="0"/>
                  <a:t>Number of times ad strategy uses query 2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𝑉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≤80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38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2600" y="5334000"/>
            <a:ext cx="6400800" cy="7550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LET'S SOLVE THIS LINEAR OPTIMIZATION PROBLEM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0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</a:t>
            </a:r>
            <a:r>
              <a:rPr lang="en-US" dirty="0" err="1"/>
              <a:t>roi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0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Campaigns for Liberty Hotels </a:t>
            </a:r>
            <a:r>
              <a:rPr lang="en-US" dirty="0" err="1"/>
              <a:t>Lykia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9" y="1818951"/>
            <a:ext cx="8514716" cy="3475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2600" y="5334000"/>
            <a:ext cx="6400800" cy="7550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Assume $1000 revenue from each booking, what’s Bing’s ROI?</a:t>
            </a:r>
          </a:p>
        </p:txBody>
      </p:sp>
    </p:spTree>
    <p:extLst>
      <p:ext uri="{BB962C8B-B14F-4D97-AF65-F5344CB8AC3E}">
        <p14:creationId xmlns:p14="http://schemas.microsoft.com/office/powerpoint/2010/main" val="1798773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$1000 revenue from each booking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Ne</m:t>
                    </m:r>
                    <m:r>
                      <a:rPr lang="en-US" b="0" i="1" dirty="0" smtClean="0">
                        <a:latin typeface="Cambria Math" charset="0"/>
                      </a:rPr>
                      <m:t>𝑡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𝑅𝑒𝑣𝑒𝑛𝑢𝑒</m:t>
                    </m:r>
                    <m:r>
                      <a:rPr lang="en-US" b="0" i="1" dirty="0" smtClean="0">
                        <a:latin typeface="Cambria Math" charset="0"/>
                      </a:rPr>
                      <m:t>= </m:t>
                    </m:r>
                    <m:r>
                      <a:rPr lang="en-US" i="1" dirty="0" smtClean="0">
                        <a:latin typeface="Cambria Math" charset="0"/>
                      </a:rPr>
                      <m:t>𝑇𝑜𝑡𝑎𝑙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𝑅𝑒𝑣𝑒𝑛𝑢𝑒</m:t>
                    </m:r>
                    <m:r>
                      <a:rPr lang="en-US" i="1" dirty="0" smtClean="0">
                        <a:latin typeface="Cambria Math" charset="0"/>
                      </a:rPr>
                      <m:t> – </m:t>
                    </m:r>
                    <m:r>
                      <a:rPr lang="en-US" i="1" dirty="0" smtClean="0">
                        <a:latin typeface="Cambria Math" charset="0"/>
                      </a:rPr>
                      <m:t>𝑀𝑒𝑑𝑖𝑎</m:t>
                    </m:r>
                    <m:r>
                      <a:rPr lang="en-US" i="1" dirty="0" smtClean="0">
                        <a:latin typeface="Cambria Math" charset="0"/>
                      </a:rPr>
                      <m:t> </m:t>
                    </m:r>
                    <m:r>
                      <a:rPr lang="en-US" i="1" dirty="0" smtClean="0">
                        <a:latin typeface="Cambria Math" charset="0"/>
                      </a:rPr>
                      <m:t>𝑆𝑝𝑒𝑛𝑡</m:t>
                    </m:r>
                    <m:r>
                      <a:rPr lang="en-US" i="1" dirty="0" smtClean="0">
                        <a:latin typeface="Cambria Math" charset="0"/>
                      </a:rPr>
                      <m:t> = $665</m:t>
                    </m:r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𝑅𝑂𝐼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𝑁𝑒𝑡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𝑅𝑒𝑣𝑒𝑛𝑢𝑒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𝑀𝑒𝑑𝑖𝑎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𝑆𝑝𝑒𝑛𝑡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=540%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Calculation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9" y="1143000"/>
            <a:ext cx="7412421" cy="6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57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ROIs across Channels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59" y="1143000"/>
            <a:ext cx="8599783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49" y="4631462"/>
            <a:ext cx="8413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The same ROI calculation can be done at the keyword level within a specific search engine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Automated bidding algorithms take these ROI figures into account to make their bids across keywords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Similar ROI calculations can be done across search, email, display ads etc. to help with allocating budgets across marketing instruments</a:t>
            </a:r>
          </a:p>
        </p:txBody>
      </p:sp>
    </p:spTree>
    <p:extLst>
      <p:ext uri="{BB962C8B-B14F-4D97-AF65-F5344CB8AC3E}">
        <p14:creationId xmlns:p14="http://schemas.microsoft.com/office/powerpoint/2010/main" val="665832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 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OUTBOUND MARKETING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80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SEO</a:t>
            </a:r>
          </a:p>
        </p:txBody>
      </p:sp>
      <p:pic>
        <p:nvPicPr>
          <p:cNvPr id="10242" name="Picture 2" descr="Google’s Search Results Page — &quot;Buy Insurance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5" y="720578"/>
            <a:ext cx="7711224" cy="39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62027" y="2003725"/>
            <a:ext cx="4074776" cy="2156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41756" y="1248692"/>
            <a:ext cx="2416913" cy="92561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Google Ads (Paid)</a:t>
            </a:r>
          </a:p>
          <a:p>
            <a:r>
              <a:rPr lang="en-US" dirty="0">
                <a:solidFill>
                  <a:srgbClr val="FF0000"/>
                </a:solidFill>
              </a:rPr>
              <a:t>Organic </a:t>
            </a:r>
          </a:p>
          <a:p>
            <a:r>
              <a:rPr lang="en-US" dirty="0">
                <a:solidFill>
                  <a:srgbClr val="FF0000"/>
                </a:solidFill>
              </a:rPr>
              <a:t>Results (Unpaid) </a:t>
            </a:r>
          </a:p>
        </p:txBody>
      </p:sp>
      <p:sp>
        <p:nvSpPr>
          <p:cNvPr id="11" name="Right Arrow 10"/>
          <p:cNvSpPr/>
          <p:nvPr/>
        </p:nvSpPr>
        <p:spPr>
          <a:xfrm rot="6986397">
            <a:off x="4515381" y="3547440"/>
            <a:ext cx="2092512" cy="1916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8801630">
            <a:off x="4524368" y="2132350"/>
            <a:ext cx="2157445" cy="35873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145145" y="2530446"/>
            <a:ext cx="1797285" cy="13549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83935" y="2199130"/>
            <a:ext cx="2398376" cy="2423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07686"/>
              </p:ext>
            </p:extLst>
          </p:nvPr>
        </p:nvGraphicFramePr>
        <p:xfrm>
          <a:off x="2875145" y="5207682"/>
          <a:ext cx="146217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4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Sponsored</a:t>
                      </a:r>
                      <a:r>
                        <a:rPr lang="en-US" sz="1400" baseline="0" dirty="0"/>
                        <a:t> Links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21.3%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184519"/>
              </p:ext>
            </p:extLst>
          </p:nvPr>
        </p:nvGraphicFramePr>
        <p:xfrm>
          <a:off x="4544241" y="5200303"/>
          <a:ext cx="1404625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24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Organic Links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41535" y="4787380"/>
            <a:ext cx="360541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/>
              <a:t>% Attention Received based on Rank</a:t>
            </a:r>
          </a:p>
        </p:txBody>
      </p:sp>
    </p:spTree>
    <p:extLst>
      <p:ext uri="{BB962C8B-B14F-4D97-AF65-F5344CB8AC3E}">
        <p14:creationId xmlns:p14="http://schemas.microsoft.com/office/powerpoint/2010/main" val="725215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Search Engine Optimization (SEO)</a:t>
            </a:r>
          </a:p>
          <a:p>
            <a:pPr lvl="1"/>
            <a:r>
              <a:rPr lang="en-US" sz="2400" dirty="0"/>
              <a:t>Title Tag</a:t>
            </a:r>
          </a:p>
          <a:p>
            <a:pPr lvl="1"/>
            <a:r>
              <a:rPr lang="en-US" sz="2400" dirty="0"/>
              <a:t>Meta Description and Keywords Tag</a:t>
            </a:r>
          </a:p>
          <a:p>
            <a:pPr lvl="1"/>
            <a:r>
              <a:rPr lang="en-US" sz="2400" dirty="0"/>
              <a:t>Header Tags: H1, H2, H3</a:t>
            </a:r>
          </a:p>
          <a:p>
            <a:pPr lvl="1"/>
            <a:r>
              <a:rPr lang="en-US" sz="2400" dirty="0"/>
              <a:t>Image File Names and Alt Tags</a:t>
            </a:r>
          </a:p>
          <a:p>
            <a:pPr lvl="1"/>
            <a:r>
              <a:rPr lang="en-US" sz="2400" dirty="0"/>
              <a:t>Diverse Keywords</a:t>
            </a:r>
          </a:p>
          <a:p>
            <a:pPr lvl="1"/>
            <a:r>
              <a:rPr lang="en-US" sz="2400" dirty="0"/>
              <a:t>Relevancy</a:t>
            </a:r>
          </a:p>
          <a:p>
            <a:pPr lvl="1"/>
            <a:r>
              <a:rPr lang="en-US" sz="2400" dirty="0"/>
              <a:t>Links that are Reputable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Achieve Top Organic Rankings?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91110" y="5105400"/>
            <a:ext cx="4542654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Don’t expect quick results!</a:t>
            </a:r>
          </a:p>
          <a:p>
            <a:pPr algn="ctr"/>
            <a:r>
              <a:rPr lang="en-US" dirty="0"/>
              <a:t>It takes consistent work to move up the ranks. </a:t>
            </a:r>
          </a:p>
        </p:txBody>
      </p:sp>
    </p:spTree>
    <p:extLst>
      <p:ext uri="{BB962C8B-B14F-4D97-AF65-F5344CB8AC3E}">
        <p14:creationId xmlns:p14="http://schemas.microsoft.com/office/powerpoint/2010/main" val="2097009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4.0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" y="6228318"/>
            <a:ext cx="3950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www.smarterchains.com</a:t>
            </a:r>
            <a:r>
              <a:rPr lang="en-US" sz="1200" dirty="0"/>
              <a:t>/industry-40-is-now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71649"/>
            <a:ext cx="6593110" cy="39158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05654" y="1057672"/>
            <a:ext cx="228851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Consumers </a:t>
            </a:r>
            <a:r>
              <a:rPr lang="en-US" sz="1400" dirty="0"/>
              <a:t>expect interactive and personalized experiences thanks to</a:t>
            </a:r>
          </a:p>
          <a:p>
            <a:endParaRPr lang="en-US" sz="1400" dirty="0"/>
          </a:p>
          <a:p>
            <a:r>
              <a:rPr lang="en-US" sz="3200" b="1" dirty="0">
                <a:solidFill>
                  <a:srgbClr val="FF7D17"/>
                </a:solidFill>
              </a:rPr>
              <a:t>S</a:t>
            </a:r>
            <a:r>
              <a:rPr lang="en-US" sz="3200" dirty="0">
                <a:solidFill>
                  <a:srgbClr val="FF7D17"/>
                </a:solidFill>
              </a:rPr>
              <a:t>ocial</a:t>
            </a:r>
          </a:p>
          <a:p>
            <a:r>
              <a:rPr lang="en-US" sz="3200" b="1" dirty="0">
                <a:solidFill>
                  <a:srgbClr val="FF7D17"/>
                </a:solidFill>
              </a:rPr>
              <a:t>M</a:t>
            </a:r>
            <a:r>
              <a:rPr lang="en-US" sz="3200" dirty="0">
                <a:solidFill>
                  <a:srgbClr val="FF7D17"/>
                </a:solidFill>
              </a:rPr>
              <a:t>obile</a:t>
            </a:r>
          </a:p>
          <a:p>
            <a:r>
              <a:rPr lang="en-US" sz="3200" b="1" dirty="0">
                <a:solidFill>
                  <a:srgbClr val="FF7D17"/>
                </a:solidFill>
              </a:rPr>
              <a:t>A</a:t>
            </a:r>
            <a:r>
              <a:rPr lang="en-US" sz="3200" dirty="0">
                <a:solidFill>
                  <a:srgbClr val="FF7D17"/>
                </a:solidFill>
              </a:rPr>
              <a:t>nalytics</a:t>
            </a:r>
          </a:p>
          <a:p>
            <a:r>
              <a:rPr lang="en-US" sz="3200" b="1" dirty="0">
                <a:solidFill>
                  <a:srgbClr val="FF7D17"/>
                </a:solidFill>
              </a:rPr>
              <a:t>C</a:t>
            </a:r>
            <a:r>
              <a:rPr lang="en-US" sz="3200" dirty="0">
                <a:solidFill>
                  <a:srgbClr val="FF7D17"/>
                </a:solidFill>
              </a:rPr>
              <a:t>loud </a:t>
            </a:r>
            <a:r>
              <a:rPr lang="en-US" sz="2800" b="1" dirty="0">
                <a:solidFill>
                  <a:srgbClr val="FF7D17"/>
                </a:solidFill>
              </a:rPr>
              <a:t> </a:t>
            </a:r>
          </a:p>
          <a:p>
            <a:endParaRPr lang="en-US" dirty="0"/>
          </a:p>
          <a:p>
            <a:r>
              <a:rPr lang="en-US" sz="2000" b="1" dirty="0"/>
              <a:t>Digital Enterprises</a:t>
            </a:r>
          </a:p>
          <a:p>
            <a:r>
              <a:rPr lang="en-US" dirty="0"/>
              <a:t>Leverage SMAC to optimize cost, increase productivity, digitize operations, and become truly customer centric.  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522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ADVERTISEMENTS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OUTBOUND MARKETING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45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0" y="1143000"/>
            <a:ext cx="4953000" cy="671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9157" y="74718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Static Banner Ads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97774" y="270982"/>
            <a:ext cx="29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Expandable Ads (Rich Media)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2613128"/>
            <a:ext cx="1828800" cy="3695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620" y="2176445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Interactive Ads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746118"/>
            <a:ext cx="1902573" cy="25927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317" y="3011559"/>
            <a:ext cx="3727316" cy="322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07631" y="2497816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Lightbox Ads</a:t>
            </a:r>
          </a:p>
        </p:txBody>
      </p:sp>
    </p:spTree>
    <p:extLst>
      <p:ext uri="{BB962C8B-B14F-4D97-AF65-F5344CB8AC3E}">
        <p14:creationId xmlns:p14="http://schemas.microsoft.com/office/powerpoint/2010/main" val="19325517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49" y="113928"/>
            <a:ext cx="7575551" cy="648072"/>
          </a:xfrm>
        </p:spPr>
        <p:txBody>
          <a:bodyPr/>
          <a:lstStyle/>
          <a:p>
            <a:pPr>
              <a:lnSpc>
                <a:spcPts val="2600"/>
              </a:lnSpc>
            </a:pPr>
            <a:r>
              <a:rPr lang="en-US" dirty="0"/>
              <a:t>Native Ads with AdSense to Grow Publisher Revenue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600"/>
            <a:ext cx="3000375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990600"/>
            <a:ext cx="2909858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258" y="990600"/>
            <a:ext cx="2972430" cy="487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340" y="5980638"/>
            <a:ext cx="182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Matched Content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0478" y="5980638"/>
            <a:ext cx="124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In-feed Ads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40425" y="598063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In-article Ads</a:t>
            </a:r>
          </a:p>
        </p:txBody>
      </p:sp>
    </p:spTree>
    <p:extLst>
      <p:ext uri="{BB962C8B-B14F-4D97-AF65-F5344CB8AC3E}">
        <p14:creationId xmlns:p14="http://schemas.microsoft.com/office/powerpoint/2010/main" val="1310433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Native Ad Revenue ($ Billions)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12766" r="-1064"/>
          <a:stretch/>
        </p:blipFill>
        <p:spPr>
          <a:xfrm>
            <a:off x="838200" y="1295400"/>
            <a:ext cx="7239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60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Display Ads Might Differ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818" t="16480" r="43334" b="4877"/>
          <a:stretch/>
        </p:blipFill>
        <p:spPr>
          <a:xfrm>
            <a:off x="269561" y="1295400"/>
            <a:ext cx="4673914" cy="449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0200" y="1600200"/>
            <a:ext cx="184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Brand Advertising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0200" y="3733800"/>
            <a:ext cx="250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Performance Advertising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08908" y="4495800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Loyalty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08908" y="5277982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Advocacy</a:t>
            </a:r>
          </a:p>
        </p:txBody>
      </p:sp>
    </p:spTree>
    <p:extLst>
      <p:ext uri="{BB962C8B-B14F-4D97-AF65-F5344CB8AC3E}">
        <p14:creationId xmlns:p14="http://schemas.microsoft.com/office/powerpoint/2010/main" val="13666671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79852"/>
            <a:ext cx="7965418" cy="4660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6400800"/>
            <a:ext cx="7697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 err="1"/>
              <a:t>Millward</a:t>
            </a:r>
            <a:r>
              <a:rPr lang="en-US" sz="800" dirty="0"/>
              <a:t> Brown Digital</a:t>
            </a:r>
          </a:p>
        </p:txBody>
      </p:sp>
    </p:spTree>
    <p:extLst>
      <p:ext uri="{BB962C8B-B14F-4D97-AF65-F5344CB8AC3E}">
        <p14:creationId xmlns:p14="http://schemas.microsoft.com/office/powerpoint/2010/main" val="393986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Display Effectiveness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57400"/>
            <a:ext cx="820828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1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Display Effectiveness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" b="70588"/>
          <a:stretch/>
        </p:blipFill>
        <p:spPr>
          <a:xfrm>
            <a:off x="533400" y="1295400"/>
            <a:ext cx="8153400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85800" y="2746127"/>
                <a:ext cx="3394327" cy="433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𝐶𝑃𝑀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𝑀𝑒𝑑𝑖𝑎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𝑠𝑝𝑒𝑛𝑑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𝐼𝑚𝑝𝑟𝑒𝑠𝑠𝑖𝑜𝑛𝑠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/ 1000</m:t>
                        </m:r>
                      </m:den>
                    </m:f>
                  </m:oMath>
                </a14:m>
                <a:r>
                  <a:rPr lang="en-US" dirty="0"/>
                  <a:t>=$1.84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746127"/>
                <a:ext cx="3394327" cy="433388"/>
              </a:xfrm>
              <a:prstGeom prst="rect">
                <a:avLst/>
              </a:prstGeom>
              <a:blipFill rotWithShape="0">
                <a:blip r:embed="rId4"/>
                <a:stretch>
                  <a:fillRect l="-3957" t="-69444" r="-360" b="-84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5800" y="3506673"/>
                <a:ext cx="78265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𝐷𝑖𝑠𝑝𝑙𝑎𝑦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𝐴𝑑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𝑅𝑒𝑡𝑢𝑟𝑛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𝐼𝑚𝑝𝑟𝑒𝑠𝑠𝑖𝑜𝑛𝑠</m:t>
                    </m:r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</a:rPr>
                      <m:t>𝐶𝑇𝑅</m:t>
                    </m:r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</a:rPr>
                      <m:t>𝑇𝐶𝑅</m:t>
                    </m:r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</a:rPr>
                      <m:t>𝑀𝑎𝑟𝑔𝑖𝑛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𝑀𝑒𝑑𝑖𝑎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𝑆𝑝𝑒𝑛𝑑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06673"/>
                <a:ext cx="782656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15" t="-143478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5800" y="4448004"/>
                <a:ext cx="3448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𝐷𝑖𝑠𝑝𝑙𝑎𝑦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𝐴𝑑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𝑅𝑒𝑡𝑢𝑟𝑛</m:t>
                    </m:r>
                    <m:r>
                      <a:rPr lang="en-US" b="0" i="1" smtClean="0">
                        <a:latin typeface="Cambria Math" charset="0"/>
                      </a:rPr>
                      <m:t>=$492,341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448004"/>
                <a:ext cx="3448893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894" t="-148889" r="-159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529098" y="4401837"/>
            <a:ext cx="26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(Assume $500 for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5799" y="5187948"/>
                <a:ext cx="2886303" cy="433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𝑅𝑂𝐼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$492,341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181,159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=271.77%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5187948"/>
                <a:ext cx="2886303" cy="433645"/>
              </a:xfrm>
              <a:prstGeom prst="rect">
                <a:avLst/>
              </a:prstGeom>
              <a:blipFill rotWithShape="0">
                <a:blip r:embed="rId7"/>
                <a:stretch>
                  <a:fillRect l="-4430" t="-1408" r="-2321" b="-9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7908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MULTI-SIDED PLATFORMS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544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the Framework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63359" y="1289945"/>
            <a:ext cx="2667000" cy="82577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8" name="Oval 7"/>
          <p:cNvSpPr/>
          <p:nvPr/>
        </p:nvSpPr>
        <p:spPr>
          <a:xfrm>
            <a:off x="1066800" y="3538742"/>
            <a:ext cx="2362200" cy="71934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Firms</a:t>
            </a:r>
          </a:p>
        </p:txBody>
      </p:sp>
      <p:sp>
        <p:nvSpPr>
          <p:cNvPr id="10" name="Oval 9"/>
          <p:cNvSpPr/>
          <p:nvPr/>
        </p:nvSpPr>
        <p:spPr>
          <a:xfrm>
            <a:off x="6444006" y="3609889"/>
            <a:ext cx="2362200" cy="71934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Consumers</a:t>
            </a:r>
          </a:p>
        </p:txBody>
      </p:sp>
      <p:sp>
        <p:nvSpPr>
          <p:cNvPr id="11" name="Curved Right Arrow 10"/>
          <p:cNvSpPr/>
          <p:nvPr/>
        </p:nvSpPr>
        <p:spPr>
          <a:xfrm rot="5400000" flipH="1">
            <a:off x="4123684" y="2462468"/>
            <a:ext cx="604837" cy="4432606"/>
          </a:xfrm>
          <a:prstGeom prst="curvedRightArrow">
            <a:avLst/>
          </a:prstGeom>
          <a:gradFill>
            <a:lin ang="216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 rot="16200000" flipH="1">
            <a:off x="4194441" y="935545"/>
            <a:ext cx="604837" cy="4432606"/>
          </a:xfrm>
          <a:prstGeom prst="curvedRightArrow">
            <a:avLst/>
          </a:prstGeom>
          <a:gradFill>
            <a:lin ang="216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2576276" flipH="1">
            <a:off x="2014537" y="2080337"/>
            <a:ext cx="914399" cy="1145111"/>
          </a:xfrm>
          <a:prstGeom prst="downArrow">
            <a:avLst/>
          </a:prstGeom>
          <a:scene3d>
            <a:camera prst="orthographicFront">
              <a:rot lat="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70944" flipH="1">
            <a:off x="5986807" y="2057197"/>
            <a:ext cx="914399" cy="1145111"/>
          </a:xfrm>
          <a:prstGeom prst="downArrow">
            <a:avLst/>
          </a:prstGeom>
          <a:scene3d>
            <a:camera prst="orthographicFront">
              <a:rot lat="0" lon="27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76157" y="2967182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Outbound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24426" y="449410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Inbound</a:t>
            </a:r>
          </a:p>
        </p:txBody>
      </p:sp>
      <p:sp>
        <p:nvSpPr>
          <p:cNvPr id="18" name="Curved Right Arrow 17"/>
          <p:cNvSpPr/>
          <p:nvPr/>
        </p:nvSpPr>
        <p:spPr>
          <a:xfrm rot="17237703" flipH="1">
            <a:off x="7872944" y="2507661"/>
            <a:ext cx="615038" cy="1377993"/>
          </a:xfrm>
          <a:prstGeom prst="curvedRightArrow">
            <a:avLst/>
          </a:prstGeom>
          <a:gradFill>
            <a:lin ang="216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54756" y="234920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Social &amp;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41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Eye-tracking technology shows that only 18% of viewable ads are looked at, and only 5% for more than a second. Why?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Persuasion knowledge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 </a:t>
            </a:r>
            <a:r>
              <a:rPr lang="en-US" dirty="0">
                <a:solidFill>
                  <a:schemeClr val="tx1"/>
                </a:solidFill>
              </a:rPr>
              <a:t>Ad Avoidance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in Global Digital Advertising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381" r="1666" b="12299"/>
          <a:stretch/>
        </p:blipFill>
        <p:spPr>
          <a:xfrm>
            <a:off x="762000" y="1111868"/>
            <a:ext cx="7256379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" y="6228318"/>
            <a:ext cx="1250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Statistica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05902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Multi-sided Platforms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2209800"/>
            <a:ext cx="6477000" cy="16002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Platform is a business that </a:t>
            </a:r>
            <a:r>
              <a:rPr lang="en-US" sz="2800" dirty="0">
                <a:solidFill>
                  <a:srgbClr val="FF0000"/>
                </a:solidFill>
              </a:rPr>
              <a:t>facilitates</a:t>
            </a:r>
            <a:r>
              <a:rPr lang="en-US" sz="2800" dirty="0">
                <a:solidFill>
                  <a:schemeClr val="tx1"/>
                </a:solidFill>
              </a:rPr>
              <a:t> the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value-added interactions</a:t>
            </a:r>
            <a:r>
              <a:rPr lang="en-US" sz="2800" dirty="0">
                <a:solidFill>
                  <a:schemeClr val="tx1"/>
                </a:solidFill>
              </a:rPr>
              <a:t> between </a:t>
            </a:r>
            <a:r>
              <a:rPr lang="en-US" sz="2800" dirty="0">
                <a:solidFill>
                  <a:srgbClr val="FF0000"/>
                </a:solidFill>
              </a:rPr>
              <a:t>different user groups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1145211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intermediary </a:t>
            </a:r>
            <a:r>
              <a:rPr lang="en-US"/>
              <a:t>between participants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422825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Multiple user groups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3000" y="4316343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created for all participants </a:t>
            </a:r>
            <a:r>
              <a:rPr lang="en-US"/>
              <a:t>during interactions </a:t>
            </a:r>
            <a:endParaRPr lang="en-US" dirty="0"/>
          </a:p>
        </p:txBody>
      </p:sp>
      <p:cxnSp>
        <p:nvCxnSpPr>
          <p:cNvPr id="10" name="Straight Connector 9"/>
          <p:cNvCxnSpPr>
            <a:endCxn id="6" idx="2"/>
          </p:cNvCxnSpPr>
          <p:nvPr/>
        </p:nvCxnSpPr>
        <p:spPr>
          <a:xfrm flipV="1">
            <a:off x="6629400" y="1791542"/>
            <a:ext cx="266700" cy="41825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8" idx="0"/>
          </p:cNvCxnSpPr>
          <p:nvPr/>
        </p:nvCxnSpPr>
        <p:spPr>
          <a:xfrm flipV="1">
            <a:off x="3276600" y="3120484"/>
            <a:ext cx="956331" cy="119585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0"/>
          </p:cNvCxnSpPr>
          <p:nvPr/>
        </p:nvCxnSpPr>
        <p:spPr>
          <a:xfrm flipH="1" flipV="1">
            <a:off x="5829300" y="3577750"/>
            <a:ext cx="1600200" cy="65050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1609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of Platforms: Network Effect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9000" y="2438400"/>
            <a:ext cx="2590800" cy="914400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FF7566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PLATFORM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71737" y="2921431"/>
            <a:ext cx="881063" cy="25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96000" y="2921431"/>
            <a:ext cx="76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2475389"/>
            <a:ext cx="1892299" cy="8920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785" y="2094302"/>
            <a:ext cx="1654257" cy="16542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85900" y="4051266"/>
            <a:ext cx="6477000" cy="16002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u="sng" dirty="0">
                <a:solidFill>
                  <a:schemeClr val="tx1"/>
                </a:solidFill>
              </a:rPr>
              <a:t>Network Effect</a:t>
            </a:r>
          </a:p>
          <a:p>
            <a:pPr algn="ctr"/>
            <a:endParaRPr lang="en-US" sz="2800" b="1" u="sng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More </a:t>
            </a:r>
            <a:r>
              <a:rPr lang="en-US" sz="2400" dirty="0">
                <a:solidFill>
                  <a:srgbClr val="FF0000"/>
                </a:solidFill>
              </a:rPr>
              <a:t>sellers</a:t>
            </a:r>
            <a:r>
              <a:rPr lang="en-US" sz="2400" dirty="0">
                <a:solidFill>
                  <a:schemeClr val="tx1"/>
                </a:solidFill>
              </a:rPr>
              <a:t> attract more </a:t>
            </a:r>
            <a:r>
              <a:rPr lang="en-US" sz="2400" dirty="0">
                <a:solidFill>
                  <a:srgbClr val="00B0F0"/>
                </a:solidFill>
              </a:rPr>
              <a:t>buyers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More </a:t>
            </a:r>
            <a:r>
              <a:rPr lang="en-US" sz="2400" dirty="0">
                <a:solidFill>
                  <a:srgbClr val="00B0F0"/>
                </a:solidFill>
              </a:rPr>
              <a:t>buyers</a:t>
            </a:r>
            <a:r>
              <a:rPr lang="en-US" sz="2400" dirty="0">
                <a:solidFill>
                  <a:schemeClr val="tx1"/>
                </a:solidFill>
              </a:rPr>
              <a:t> attract more </a:t>
            </a:r>
            <a:r>
              <a:rPr lang="en-US" sz="2400" dirty="0">
                <a:solidFill>
                  <a:srgbClr val="FF0000"/>
                </a:solidFill>
              </a:rPr>
              <a:t>sellers</a:t>
            </a:r>
          </a:p>
        </p:txBody>
      </p:sp>
    </p:spTree>
    <p:extLst>
      <p:ext uri="{BB962C8B-B14F-4D97-AF65-F5344CB8AC3E}">
        <p14:creationId xmlns:p14="http://schemas.microsoft.com/office/powerpoint/2010/main" val="1895717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Network Effects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9000" y="2438400"/>
            <a:ext cx="2590800" cy="914400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FF7566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PLATFORM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71737" y="2921431"/>
            <a:ext cx="881063" cy="25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96000" y="2921431"/>
            <a:ext cx="76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2475389"/>
            <a:ext cx="1892299" cy="8920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785" y="2094302"/>
            <a:ext cx="1654257" cy="1654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8910" y="1647326"/>
            <a:ext cx="291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Cross-side network effect (+)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0071" y="3805255"/>
            <a:ext cx="50278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Same-side network effect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User reviews (+)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Word-of-mouth (+)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Improvement in the recommendation system (+)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Switching cost (+)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Competition (-)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69480" y="3805255"/>
            <a:ext cx="2625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Same-side network effect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Word-of-mouth (+)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Competition (-)</a:t>
            </a:r>
          </a:p>
          <a:p>
            <a:endParaRPr lang="en-US" b="1" dirty="0">
              <a:solidFill>
                <a:srgbClr val="00B0F0"/>
              </a:solidFill>
            </a:endParaRPr>
          </a:p>
          <a:p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2796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Multi-sided Platforms are Ubiquitous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429250"/>
            <a:ext cx="1447800" cy="144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846" y="1219200"/>
            <a:ext cx="1527630" cy="85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232" y="1429251"/>
            <a:ext cx="1207270" cy="1207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534297"/>
            <a:ext cx="2017486" cy="10591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2521870"/>
            <a:ext cx="2385343" cy="134374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39424" y="5105944"/>
            <a:ext cx="7716893" cy="106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LET’S THINK ABOUT THE PROBLEM OF LAUNCHING A NEW PLATFORM: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Chicken-and-egg conundrum of platform competition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8275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Several strategies have been proposed and implemented in practice for the chicken-and-egg conundrum.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Concentrate your resources on one side (i.e. buyer or seller) to create critical mass there, which serves as a competitive advantage for the entrant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Similar to 1, but instead of the volume of the user group, focus on the engagement of the core user group. How?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Piggyback on another platform’s success and take advantage of their existing user base. Example: PayPal’s spike in growth after its deal with eBay.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Bowling pin approach: Focus on a niche market </a:t>
            </a:r>
            <a:r>
              <a:rPr lang="en-US" dirty="0">
                <a:solidFill>
                  <a:schemeClr val="tx1"/>
                </a:solidFill>
              </a:rPr>
              <a:t>where the chicken-and-egg problem is relatively more easily overcome. Once the user base has reached a certain level, the platform can then roll out to serve a broader market.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Money burning approach: Intensive advertising and large-scale events to convince potential sellers and buyers of quality in advance (i.e. </a:t>
            </a:r>
            <a:r>
              <a:rPr lang="en-US" dirty="0">
                <a:solidFill>
                  <a:srgbClr val="FF0000"/>
                </a:solidFill>
              </a:rPr>
              <a:t>signaling</a:t>
            </a:r>
            <a:r>
              <a:rPr lang="en-US" dirty="0">
                <a:solidFill>
                  <a:schemeClr val="tx1"/>
                </a:solidFill>
              </a:rPr>
              <a:t>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Approach to Launching New Platforms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627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742" y="2530619"/>
            <a:ext cx="2884516" cy="201583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MSPs: The Users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2000" y="3124200"/>
            <a:ext cx="1447800" cy="609600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Content Consumer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7606" y="5105400"/>
            <a:ext cx="1447800" cy="609600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Advertiser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26014" y="3142615"/>
            <a:ext cx="1447800" cy="609600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Content Creator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71737" y="3429000"/>
            <a:ext cx="65246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324600" y="3464205"/>
            <a:ext cx="65246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781506" y="4456430"/>
            <a:ext cx="0" cy="49657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2188" y="770806"/>
            <a:ext cx="84137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To understand how the platform business model works, we start by asking this important question: who are the primary users on the platform?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When the platforms serve primarily two groups of users, we call them “two-sided” platforms.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Platforms can also serve more than 2 groups: Multi-sided (e.g. social media)</a:t>
            </a:r>
          </a:p>
        </p:txBody>
      </p:sp>
    </p:spTree>
    <p:extLst>
      <p:ext uri="{BB962C8B-B14F-4D97-AF65-F5344CB8AC3E}">
        <p14:creationId xmlns:p14="http://schemas.microsoft.com/office/powerpoint/2010/main" val="2019109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Platforms offer two key advantages to the business landscape</a:t>
            </a:r>
          </a:p>
          <a:p>
            <a:pPr lvl="1"/>
            <a:r>
              <a:rPr lang="en-US" dirty="0"/>
              <a:t>Removing the gatekeeper, platforms facilitate direct interactions between consumers and sellers, resulting in increased </a:t>
            </a:r>
            <a:r>
              <a:rPr lang="en-US" dirty="0">
                <a:solidFill>
                  <a:srgbClr val="FF0000"/>
                </a:solidFill>
              </a:rPr>
              <a:t>efficiency</a:t>
            </a:r>
          </a:p>
          <a:p>
            <a:pPr lvl="1"/>
            <a:r>
              <a:rPr lang="en-US" dirty="0"/>
              <a:t>Their ability to serve large numbers of consumers and sellers simultaneously, enables </a:t>
            </a:r>
            <a:r>
              <a:rPr lang="en-US" dirty="0">
                <a:solidFill>
                  <a:srgbClr val="FF0000"/>
                </a:solidFill>
              </a:rPr>
              <a:t>economies of scale</a:t>
            </a:r>
            <a:r>
              <a:rPr lang="en-US" dirty="0"/>
              <a:t> on both the demand and supply sides. This is thanks to the network effects on platforms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Value do Platforms Bring?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958686"/>
            <a:ext cx="4166632" cy="34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Spending aligns with Media Consumption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Ceren Kolsarici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400" b="12555"/>
          <a:stretch/>
        </p:blipFill>
        <p:spPr>
          <a:xfrm>
            <a:off x="1143000" y="1469217"/>
            <a:ext cx="6324600" cy="3124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1037982"/>
            <a:ext cx="620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 Ranked by Gap in Consumer Time Spent and Ad Spent ($)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6258748"/>
            <a:ext cx="5284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WARC, GWI. Base = survey of 715,000 consumers worldwide, March 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200" y="4920583"/>
            <a:ext cx="9023570" cy="1066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-Social media (linear TV) would need to reduce by $94.3 ($86.9) Bl. order to mirror global consumption levels in 2022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- Social media over-weighting is dramatic worldwide but it is significantly heavier in US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76400" y="3200400"/>
            <a:ext cx="1752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Over-spent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9200" y="2275039"/>
            <a:ext cx="17526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Under-spent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30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v. sales promotions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Long-term v. </a:t>
            </a:r>
            <a:r>
              <a:rPr lang="en-US"/>
              <a:t>Short-term Impact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47014"/>
      </p:ext>
    </p:extLst>
  </p:cSld>
  <p:clrMapOvr>
    <a:masterClrMapping/>
  </p:clrMapOvr>
</p:sld>
</file>

<file path=ppt/theme/theme1.xml><?xml version="1.0" encoding="utf-8"?>
<a:theme xmlns:a="http://schemas.openxmlformats.org/drawingml/2006/main" name="QSB Theme -Final- July 20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19406</TotalTime>
  <Words>4192</Words>
  <Application>Microsoft Macintosh PowerPoint</Application>
  <PresentationFormat>On-screen Show (4:3)</PresentationFormat>
  <Paragraphs>670</Paragraphs>
  <Slides>76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Arial</vt:lpstr>
      <vt:lpstr>Calibri</vt:lpstr>
      <vt:lpstr>Cambria Math</vt:lpstr>
      <vt:lpstr>Georgia</vt:lpstr>
      <vt:lpstr>KantarBrown</vt:lpstr>
      <vt:lpstr>proxima-nova</vt:lpstr>
      <vt:lpstr>Wingdings</vt:lpstr>
      <vt:lpstr>QSB Theme -Final- July 2011</vt:lpstr>
      <vt:lpstr>DIGITAL TRANSFORMATION, SOCIAL MEDIA AND CONSUMER INSIGHTS</vt:lpstr>
      <vt:lpstr>Marketing IS Growth Hacking</vt:lpstr>
      <vt:lpstr>Growth Hacking Example: The REAL Impact of Marketing: Interactions &amp; Brand Goodwill</vt:lpstr>
      <vt:lpstr>Growth Hacking Example:  The Secret to Good Branding is Advertising</vt:lpstr>
      <vt:lpstr>THE FUTURE OF MARKETING</vt:lpstr>
      <vt:lpstr>INDUSTRY 4.0</vt:lpstr>
      <vt:lpstr>Growth in Global Digital Advertising</vt:lpstr>
      <vt:lpstr>How Spending aligns with Media Consumption</vt:lpstr>
      <vt:lpstr>Advertising v. sales promotions</vt:lpstr>
      <vt:lpstr>CONSUMER PRIVACY</vt:lpstr>
      <vt:lpstr>“Change is the only Constant,” Heraclitus</vt:lpstr>
      <vt:lpstr>BRAVE Blockchain Browser and BAT (Basic Attention Token)</vt:lpstr>
      <vt:lpstr>Timeline of Data Privacy</vt:lpstr>
      <vt:lpstr>Tracked Behavior on a Website</vt:lpstr>
      <vt:lpstr>Privacy Concerns Impact Some Areas More than Others</vt:lpstr>
      <vt:lpstr>Ad Measurement in a Privacy-First Future</vt:lpstr>
      <vt:lpstr>Attribution game</vt:lpstr>
      <vt:lpstr>Three Trends Precipitating the Need for More Sophisticated Media Assessment</vt:lpstr>
      <vt:lpstr>Attribution is Challenging both in Theory and Practice</vt:lpstr>
      <vt:lpstr>Google’s Attribution Models</vt:lpstr>
      <vt:lpstr>Attribution in a Privacy-First Future</vt:lpstr>
      <vt:lpstr>MMM is Taking Back the Spotlight </vt:lpstr>
      <vt:lpstr>Data Schema for Meridian Data Platform</vt:lpstr>
      <vt:lpstr>DIGITAL MARKETING</vt:lpstr>
      <vt:lpstr>A Framework for Digital Marketing</vt:lpstr>
      <vt:lpstr>BLOCKCHAIN</vt:lpstr>
      <vt:lpstr>How Blockchain can Help Digital Advertising </vt:lpstr>
      <vt:lpstr>Ad Fraud and Blockchain</vt:lpstr>
      <vt:lpstr>Display Ad Efficiency</vt:lpstr>
      <vt:lpstr>Data Collection and Privacy</vt:lpstr>
      <vt:lpstr>SEARCH ENGINE MARKETING</vt:lpstr>
      <vt:lpstr>Google's 2020 Revenues &gt; $180 B </vt:lpstr>
      <vt:lpstr>Increasing Presence in Search Platforms</vt:lpstr>
      <vt:lpstr>Paid Search Advertising</vt:lpstr>
      <vt:lpstr>Golden Triangle for Search Engine Results</vt:lpstr>
      <vt:lpstr>AdWords is Google’s Main Source of Revenue</vt:lpstr>
      <vt:lpstr>Two sides of Paid Search</vt:lpstr>
      <vt:lpstr>How to Choose a Keyword?</vt:lpstr>
      <vt:lpstr>What does the Cost of a Keyword depend on? </vt:lpstr>
      <vt:lpstr>How does Paid Search Advertising Work? </vt:lpstr>
      <vt:lpstr>Google AdWords (continued…)</vt:lpstr>
      <vt:lpstr>Benefits of Using Paid Search</vt:lpstr>
      <vt:lpstr>Example: Paid-Search Advertising</vt:lpstr>
      <vt:lpstr>Example: Paid Search Advertising</vt:lpstr>
      <vt:lpstr>PowerPoint Presentation</vt:lpstr>
      <vt:lpstr>Example: Paid Search Advertising</vt:lpstr>
      <vt:lpstr>Example: Paid Search Advertising</vt:lpstr>
      <vt:lpstr>Putting It All Together</vt:lpstr>
      <vt:lpstr>HANDS ON EXERCISE</vt:lpstr>
      <vt:lpstr>Modeling Google's Problem</vt:lpstr>
      <vt:lpstr>Problem Data</vt:lpstr>
      <vt:lpstr>Modeling the Problem </vt:lpstr>
      <vt:lpstr>Search roi</vt:lpstr>
      <vt:lpstr>Search Campaigns for Liberty Hotels Lykia</vt:lpstr>
      <vt:lpstr>ROI Calculation</vt:lpstr>
      <vt:lpstr>Compare ROIs across Channels</vt:lpstr>
      <vt:lpstr>SEARCH ENGINE OPTIMIZATION</vt:lpstr>
      <vt:lpstr>SEO</vt:lpstr>
      <vt:lpstr>How to Achieve Top Organic Rankings? </vt:lpstr>
      <vt:lpstr>DISPLAY ADVERTISEMENTS</vt:lpstr>
      <vt:lpstr>Types</vt:lpstr>
      <vt:lpstr>Native Ads with AdSense to Grow Publisher Revenue</vt:lpstr>
      <vt:lpstr>US Native Ad Revenue ($ Billions)</vt:lpstr>
      <vt:lpstr>The Goal of Display Ads Might Differ</vt:lpstr>
      <vt:lpstr>PowerPoint Presentation</vt:lpstr>
      <vt:lpstr>Measuring Display Effectiveness</vt:lpstr>
      <vt:lpstr>Measuring Display Effectiveness</vt:lpstr>
      <vt:lpstr>MULTI-SIDED PLATFORMS</vt:lpstr>
      <vt:lpstr>Expanding the Framework</vt:lpstr>
      <vt:lpstr>Multi-sided Platforms</vt:lpstr>
      <vt:lpstr>Power of Platforms: Network Effect</vt:lpstr>
      <vt:lpstr>More on Network Effects</vt:lpstr>
      <vt:lpstr>Multi-sided Platforms are Ubiquitous</vt:lpstr>
      <vt:lpstr>Strategic Approach to Launching New Platforms</vt:lpstr>
      <vt:lpstr>MSPs: The Users</vt:lpstr>
      <vt:lpstr>What Value do Platforms Bring?</vt:lpstr>
    </vt:vector>
  </TitlesOfParts>
  <Company>Queen's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Ceren Kolsarici</dc:creator>
  <cp:lastModifiedBy>Ceren Kolsarici</cp:lastModifiedBy>
  <cp:revision>507</cp:revision>
  <cp:lastPrinted>2021-09-16T16:44:33Z</cp:lastPrinted>
  <dcterms:created xsi:type="dcterms:W3CDTF">2013-09-11T15:30:00Z</dcterms:created>
  <dcterms:modified xsi:type="dcterms:W3CDTF">2024-05-03T13:56:54Z</dcterms:modified>
</cp:coreProperties>
</file>